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06" r:id="rId2"/>
    <p:sldId id="2656" r:id="rId3"/>
    <p:sldId id="2530" r:id="rId4"/>
    <p:sldId id="537" r:id="rId5"/>
    <p:sldId id="2603" r:id="rId6"/>
    <p:sldId id="329" r:id="rId7"/>
    <p:sldId id="2589" r:id="rId8"/>
    <p:sldId id="2590" r:id="rId9"/>
    <p:sldId id="2524" r:id="rId10"/>
    <p:sldId id="325" r:id="rId11"/>
    <p:sldId id="2591" r:id="rId12"/>
    <p:sldId id="2592" r:id="rId13"/>
    <p:sldId id="2593" r:id="rId14"/>
    <p:sldId id="2522" r:id="rId15"/>
    <p:sldId id="2526" r:id="rId16"/>
    <p:sldId id="2527" r:id="rId17"/>
    <p:sldId id="520" r:id="rId18"/>
    <p:sldId id="2600" r:id="rId19"/>
    <p:sldId id="309" r:id="rId20"/>
    <p:sldId id="310" r:id="rId21"/>
    <p:sldId id="313" r:id="rId22"/>
    <p:sldId id="294" r:id="rId23"/>
    <p:sldId id="1960" r:id="rId24"/>
    <p:sldId id="304" r:id="rId25"/>
    <p:sldId id="305" r:id="rId26"/>
    <p:sldId id="2654" r:id="rId27"/>
    <p:sldId id="2520" r:id="rId28"/>
    <p:sldId id="1966" r:id="rId29"/>
    <p:sldId id="2521" r:id="rId30"/>
    <p:sldId id="1963" r:id="rId31"/>
    <p:sldId id="2509" r:id="rId32"/>
    <p:sldId id="2511" r:id="rId33"/>
    <p:sldId id="2512" r:id="rId34"/>
    <p:sldId id="2513" r:id="rId35"/>
    <p:sldId id="2514" r:id="rId36"/>
    <p:sldId id="2515" r:id="rId37"/>
    <p:sldId id="2516" r:id="rId38"/>
    <p:sldId id="2510" r:id="rId39"/>
    <p:sldId id="2594" r:id="rId40"/>
    <p:sldId id="314" r:id="rId41"/>
    <p:sldId id="357" r:id="rId42"/>
    <p:sldId id="2601" r:id="rId43"/>
    <p:sldId id="360" r:id="rId44"/>
    <p:sldId id="361" r:id="rId45"/>
    <p:sldId id="2655" r:id="rId46"/>
    <p:sldId id="368" r:id="rId47"/>
    <p:sldId id="369" r:id="rId48"/>
    <p:sldId id="1977" r:id="rId49"/>
    <p:sldId id="2599" r:id="rId50"/>
    <p:sldId id="2602" r:id="rId51"/>
    <p:sldId id="604" r:id="rId52"/>
    <p:sldId id="2595" r:id="rId53"/>
    <p:sldId id="567" r:id="rId54"/>
    <p:sldId id="568" r:id="rId55"/>
    <p:sldId id="2604" r:id="rId56"/>
    <p:sldId id="2596" r:id="rId57"/>
    <p:sldId id="2529" r:id="rId58"/>
    <p:sldId id="1968" r:id="rId59"/>
    <p:sldId id="2597" r:id="rId60"/>
    <p:sldId id="2598" r:id="rId61"/>
    <p:sldId id="2507" r:id="rId62"/>
    <p:sldId id="1964" r:id="rId63"/>
    <p:sldId id="2625" r:id="rId64"/>
    <p:sldId id="2626" r:id="rId65"/>
    <p:sldId id="2627" r:id="rId66"/>
    <p:sldId id="2628" r:id="rId67"/>
    <p:sldId id="2635" r:id="rId68"/>
    <p:sldId id="2636" r:id="rId69"/>
    <p:sldId id="2637" r:id="rId70"/>
    <p:sldId id="2639" r:id="rId71"/>
    <p:sldId id="2640" r:id="rId72"/>
    <p:sldId id="2641" r:id="rId73"/>
    <p:sldId id="2642" r:id="rId74"/>
    <p:sldId id="2643" r:id="rId75"/>
    <p:sldId id="2644" r:id="rId76"/>
    <p:sldId id="2645" r:id="rId77"/>
    <p:sldId id="2646" r:id="rId78"/>
    <p:sldId id="2653" r:id="rId79"/>
    <p:sldId id="195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93" autoAdjust="0"/>
  </p:normalViewPr>
  <p:slideViewPr>
    <p:cSldViewPr snapToGrid="0">
      <p:cViewPr varScale="1">
        <p:scale>
          <a:sx n="59" d="100"/>
          <a:sy n="59" d="100"/>
        </p:scale>
        <p:origin x="8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32A08-C4BB-41A7-851C-17F6CD697E99}" type="slidenum">
              <a:rPr lang="en-US"/>
              <a:pPr/>
              <a:t>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2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A1591-6CF3-4716-B357-D67FA156306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928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3075" y="728663"/>
            <a:ext cx="6372225" cy="358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5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39F7C-D111-44D2-863F-1F610945818A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616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724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1524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055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3B33-5369-0BA2-5623-67B5E938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>
            <a:extLst>
              <a:ext uri="{FF2B5EF4-FFF2-40B4-BE49-F238E27FC236}">
                <a16:creationId xmlns:a16="http://schemas.microsoft.com/office/drawing/2014/main" id="{1011C051-75C9-35FA-3B54-301744EC8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497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86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08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9E4F8-7960-47FB-A4B7-553178E32909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8011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251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3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782A27-8639-4167-BA4B-81494EC8C5C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590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4C4E27-9574-4DB3-B2AC-461FB384FE1E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50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AD6F0-9EF2-4164-92CE-FDD704B332A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39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77C62-0EE8-409D-B0D2-7179DC241F15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920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06933-7CEA-4077-8371-63DF25913DA8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45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FB22-8323-4506-8CEA-E90FB44BB1EA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6038" cy="3598863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94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92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1" y="1600200"/>
            <a:ext cx="5425017" cy="485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8" y="1600200"/>
            <a:ext cx="5427133" cy="485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432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5.xml"/><Relationship Id="rId7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en.haoq@northeastern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</a:t>
            </a:r>
            <a:r>
              <a:rPr lang="en-US" sz="2000"/>
              <a:t>– Fall </a:t>
            </a:r>
            <a:r>
              <a:rPr lang="en-US" sz="2000" dirty="0"/>
              <a:t>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608" y="205254"/>
            <a:ext cx="10622243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pc="-95" dirty="0"/>
              <a:t>Interestingness Measures - Confidence</a:t>
            </a:r>
            <a:endParaRPr lang="en-US" altLang="zh-TW" spc="-95" dirty="0"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80" name="Rectangle 8"/>
              <p:cNvSpPr>
                <a:spLocks noChangeArrowheads="1"/>
              </p:cNvSpPr>
              <p:nvPr/>
            </p:nvSpPr>
            <p:spPr bwMode="auto">
              <a:xfrm>
                <a:off x="425608" y="1356463"/>
                <a:ext cx="11631674" cy="37011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8" tIns="44450" rIns="90488" bIns="44450"/>
              <a:lstStyle/>
              <a:p>
                <a:pPr lvl="1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2600" b="1" dirty="0">
                    <a:ea typeface="新細明體" charset="-120"/>
                  </a:rPr>
                  <a:t>Confidence: </a:t>
                </a:r>
                <a:r>
                  <a:rPr lang="en-US" altLang="zh-TW" sz="2600" dirty="0">
                    <a:ea typeface="新細明體" charset="-120"/>
                  </a:rPr>
                  <a:t>Measures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how often </a:t>
                </a:r>
                <a:r>
                  <a:rPr lang="en-US" altLang="zh-TW" sz="2600" dirty="0">
                    <a:ea typeface="新細明體" charset="-120"/>
                  </a:rPr>
                  <a:t>items in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Y</a:t>
                </a:r>
                <a:r>
                  <a:rPr lang="en-US" altLang="zh-TW" sz="2600" dirty="0">
                    <a:ea typeface="新細明體" charset="-120"/>
                  </a:rPr>
                  <a:t> appear in transactions that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contain X</a:t>
                </a:r>
                <a:r>
                  <a:rPr lang="en-US" altLang="zh-TW" sz="2600" dirty="0">
                    <a:ea typeface="新細明體" charset="-120"/>
                  </a:rPr>
                  <a:t>      </a:t>
                </a:r>
              </a:p>
              <a:p>
                <a:pPr lvl="1">
                  <a:spcBef>
                    <a:spcPct val="20000"/>
                  </a:spcBef>
                </a:pPr>
                <a:r>
                  <a:rPr lang="en-US" altLang="zh-TW" sz="2400" dirty="0">
                    <a:ea typeface="新細明體" charset="-120"/>
                  </a:rPr>
                  <a:t>Confidence (X -&gt; Y)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新細明體" charset="-12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sz="2400" dirty="0">
                  <a:ea typeface="新細明體" charset="-120"/>
                </a:endParaRPr>
              </a:p>
              <a:p>
                <a:pPr lvl="1">
                  <a:spcBef>
                    <a:spcPct val="20000"/>
                  </a:spcBef>
                </a:pPr>
                <a:r>
                  <a:rPr lang="en-US" altLang="zh-TW" sz="1800" dirty="0">
                    <a:ea typeface="新細明體" charset="-120"/>
                  </a:rPr>
                  <a:t>E.g.   Confidence(</a:t>
                </a:r>
                <a:r>
                  <a:rPr lang="en-US" altLang="zh-TW" sz="1800" dirty="0">
                    <a:solidFill>
                      <a:srgbClr val="C00000"/>
                    </a:solidFill>
                    <a:ea typeface="新細明體" charset="-120"/>
                  </a:rPr>
                  <a:t>Milk, Diaper -&gt; Beer</a:t>
                </a:r>
                <a:r>
                  <a:rPr lang="en-US" altLang="zh-TW" sz="1800" dirty="0">
                    <a:ea typeface="新細明體" charset="-12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𝐹𝑟𝑒𝑞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Milk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Diaper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Beer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𝐹𝑟𝑒𝑞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Milk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Diaper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1800" dirty="0">
                    <a:ea typeface="新細明體" charset="-120"/>
                  </a:rPr>
                  <a:t>  =2/3 = 0.67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1143000" lvl="2" indent="-228600">
                  <a:spcBef>
                    <a:spcPct val="20000"/>
                  </a:spcBef>
                  <a:buFontTx/>
                  <a:buChar char="•"/>
                </a:pPr>
                <a:endParaRPr lang="en-US" altLang="zh-TW" dirty="0">
                  <a:ea typeface="新細明體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600" b="1" dirty="0">
                    <a:ea typeface="新細明體" charset="-120"/>
                  </a:rPr>
                  <a:t>Reliable Rule: </a:t>
                </a:r>
                <a:r>
                  <a:rPr lang="en-US" altLang="zh-TW" sz="2600" dirty="0">
                    <a:ea typeface="新細明體" charset="-120"/>
                  </a:rPr>
                  <a:t>A rule whose confidence is greater than or equal to a </a:t>
                </a:r>
                <a:r>
                  <a:rPr lang="en-US" altLang="zh-TW" sz="2600" i="1" dirty="0">
                    <a:ea typeface="新細明體" charset="-120"/>
                  </a:rPr>
                  <a:t>min-conf</a:t>
                </a:r>
                <a:r>
                  <a:rPr lang="en-US" altLang="zh-TW" sz="2600" dirty="0">
                    <a:ea typeface="新細明體" charset="-120"/>
                  </a:rPr>
                  <a:t>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threshold</a:t>
                </a:r>
                <a:r>
                  <a:rPr lang="en-US" altLang="zh-TW" sz="2600" dirty="0">
                    <a:ea typeface="新細明體" charset="-120"/>
                  </a:rPr>
                  <a:t> (Hyper-parameter)</a:t>
                </a:r>
              </a:p>
              <a:p>
                <a:pPr marL="1143000" lvl="2" indent="-228600">
                  <a:spcBef>
                    <a:spcPct val="20000"/>
                  </a:spcBef>
                  <a:buFontTx/>
                  <a:buChar char="•"/>
                </a:pPr>
                <a:endParaRPr lang="en-US" altLang="zh-TW" dirty="0">
                  <a:ea typeface="新細明體" charset="-120"/>
                </a:endParaRPr>
              </a:p>
            </p:txBody>
          </p:sp>
        </mc:Choice>
        <mc:Fallback xmlns="">
          <p:sp>
            <p:nvSpPr>
              <p:cNvPr id="5428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08" y="1356463"/>
                <a:ext cx="11631674" cy="3701198"/>
              </a:xfrm>
              <a:prstGeom prst="rect">
                <a:avLst/>
              </a:prstGeom>
              <a:blipFill>
                <a:blip r:embed="rId2"/>
                <a:stretch>
                  <a:fillRect l="-839" t="-1483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520737" y="4662487"/>
            <a:ext cx="3657600" cy="2195513"/>
            <a:chOff x="3408" y="1316"/>
            <a:chExt cx="2304" cy="1383"/>
          </a:xfrm>
        </p:grpSpPr>
        <p:sp>
          <p:nvSpPr>
            <p:cNvPr id="13" name="AutoShape 5"/>
            <p:cNvSpPr>
              <a:spLocks noChangeAspect="1" noChangeArrowheads="1" noTextEdit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3468" y="1316"/>
              <a:ext cx="2195" cy="1272"/>
              <a:chOff x="3468" y="1316"/>
              <a:chExt cx="2195" cy="1272"/>
            </a:xfrm>
          </p:grpSpPr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3480" y="1330"/>
                <a:ext cx="41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3885" y="1330"/>
                <a:ext cx="44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9"/>
              <p:cNvSpPr>
                <a:spLocks noChangeArrowheads="1"/>
              </p:cNvSpPr>
              <p:nvPr/>
            </p:nvSpPr>
            <p:spPr bwMode="auto">
              <a:xfrm>
                <a:off x="3480" y="1470"/>
                <a:ext cx="449" cy="62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10"/>
              <p:cNvSpPr>
                <a:spLocks noChangeArrowheads="1"/>
              </p:cNvSpPr>
              <p:nvPr/>
            </p:nvSpPr>
            <p:spPr bwMode="auto">
              <a:xfrm>
                <a:off x="3521" y="1330"/>
                <a:ext cx="364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11"/>
              <p:cNvSpPr>
                <a:spLocks noChangeArrowheads="1"/>
              </p:cNvSpPr>
              <p:nvPr/>
            </p:nvSpPr>
            <p:spPr bwMode="auto">
              <a:xfrm>
                <a:off x="3521" y="1334"/>
                <a:ext cx="169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TID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25" name="Rectangle 12"/>
              <p:cNvSpPr>
                <a:spLocks noChangeArrowheads="1"/>
              </p:cNvSpPr>
              <p:nvPr/>
            </p:nvSpPr>
            <p:spPr bwMode="auto">
              <a:xfrm>
                <a:off x="3731" y="1334"/>
                <a:ext cx="27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>
                <a:off x="3935" y="1330"/>
                <a:ext cx="44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/>
            </p:nvSpPr>
            <p:spPr bwMode="auto">
              <a:xfrm>
                <a:off x="5609" y="1330"/>
                <a:ext cx="41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935" y="1470"/>
                <a:ext cx="1715" cy="62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6"/>
              <p:cNvSpPr>
                <a:spLocks noChangeArrowheads="1"/>
              </p:cNvSpPr>
              <p:nvPr/>
            </p:nvSpPr>
            <p:spPr bwMode="auto">
              <a:xfrm>
                <a:off x="3979" y="1330"/>
                <a:ext cx="1630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7"/>
              <p:cNvSpPr>
                <a:spLocks noChangeArrowheads="1"/>
              </p:cNvSpPr>
              <p:nvPr/>
            </p:nvSpPr>
            <p:spPr bwMode="auto">
              <a:xfrm>
                <a:off x="3979" y="1334"/>
                <a:ext cx="278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Items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31" name="Rectangle 18"/>
              <p:cNvSpPr>
                <a:spLocks noChangeArrowheads="1"/>
              </p:cNvSpPr>
              <p:nvPr/>
            </p:nvSpPr>
            <p:spPr bwMode="auto">
              <a:xfrm>
                <a:off x="4258" y="1334"/>
                <a:ext cx="27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32" name="Rectangle 19"/>
              <p:cNvSpPr>
                <a:spLocks noChangeArrowheads="1"/>
              </p:cNvSpPr>
              <p:nvPr/>
            </p:nvSpPr>
            <p:spPr bwMode="auto">
              <a:xfrm>
                <a:off x="3468" y="1316"/>
                <a:ext cx="12" cy="1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>
                <a:off x="3468" y="1316"/>
                <a:ext cx="1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1"/>
              <p:cNvSpPr>
                <a:spLocks noChangeArrowheads="1"/>
              </p:cNvSpPr>
              <p:nvPr/>
            </p:nvSpPr>
            <p:spPr bwMode="auto">
              <a:xfrm>
                <a:off x="3468" y="1316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2"/>
              <p:cNvSpPr>
                <a:spLocks noChangeShapeType="1"/>
              </p:cNvSpPr>
              <p:nvPr/>
            </p:nvSpPr>
            <p:spPr bwMode="auto">
              <a:xfrm>
                <a:off x="3468" y="1316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3"/>
              <p:cNvSpPr>
                <a:spLocks noChangeShapeType="1"/>
              </p:cNvSpPr>
              <p:nvPr/>
            </p:nvSpPr>
            <p:spPr bwMode="auto">
              <a:xfrm>
                <a:off x="3468" y="1316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4"/>
              <p:cNvSpPr>
                <a:spLocks noChangeArrowheads="1"/>
              </p:cNvSpPr>
              <p:nvPr/>
            </p:nvSpPr>
            <p:spPr bwMode="auto">
              <a:xfrm>
                <a:off x="3480" y="1316"/>
                <a:ext cx="44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5"/>
              <p:cNvSpPr>
                <a:spLocks noChangeShapeType="1"/>
              </p:cNvSpPr>
              <p:nvPr/>
            </p:nvSpPr>
            <p:spPr bwMode="auto">
              <a:xfrm>
                <a:off x="3480" y="1316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3480" y="1329"/>
                <a:ext cx="449" cy="1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3935" y="1329"/>
                <a:ext cx="6" cy="1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3929" y="1329"/>
                <a:ext cx="6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/>
              <p:cNvSpPr>
                <a:spLocks noChangeShapeType="1"/>
              </p:cNvSpPr>
              <p:nvPr/>
            </p:nvSpPr>
            <p:spPr bwMode="auto">
              <a:xfrm>
                <a:off x="3929" y="1329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929" y="1316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/>
              <p:cNvSpPr>
                <a:spLocks noChangeShapeType="1"/>
              </p:cNvSpPr>
              <p:nvPr/>
            </p:nvSpPr>
            <p:spPr bwMode="auto">
              <a:xfrm>
                <a:off x="3929" y="1316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/>
              <p:cNvSpPr>
                <a:spLocks noChangeShapeType="1"/>
              </p:cNvSpPr>
              <p:nvPr/>
            </p:nvSpPr>
            <p:spPr bwMode="auto">
              <a:xfrm>
                <a:off x="3929" y="1316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33"/>
              <p:cNvSpPr>
                <a:spLocks noChangeArrowheads="1"/>
              </p:cNvSpPr>
              <p:nvPr/>
            </p:nvSpPr>
            <p:spPr bwMode="auto">
              <a:xfrm>
                <a:off x="3941" y="1316"/>
                <a:ext cx="170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>
                <a:off x="3941" y="1316"/>
                <a:ext cx="17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5"/>
              <p:cNvSpPr>
                <a:spLocks noChangeArrowheads="1"/>
              </p:cNvSpPr>
              <p:nvPr/>
            </p:nvSpPr>
            <p:spPr bwMode="auto">
              <a:xfrm>
                <a:off x="3941" y="1329"/>
                <a:ext cx="1709" cy="1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6"/>
              <p:cNvSpPr>
                <a:spLocks noChangeArrowheads="1"/>
              </p:cNvSpPr>
              <p:nvPr/>
            </p:nvSpPr>
            <p:spPr bwMode="auto">
              <a:xfrm>
                <a:off x="5650" y="1316"/>
                <a:ext cx="13" cy="1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>
                <a:off x="5650" y="1316"/>
                <a:ext cx="1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38"/>
              <p:cNvSpPr>
                <a:spLocks noChangeArrowheads="1"/>
              </p:cNvSpPr>
              <p:nvPr/>
            </p:nvSpPr>
            <p:spPr bwMode="auto">
              <a:xfrm>
                <a:off x="5650" y="1316"/>
                <a:ext cx="13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>
                <a:off x="5650" y="131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40"/>
              <p:cNvSpPr>
                <a:spLocks noChangeShapeType="1"/>
              </p:cNvSpPr>
              <p:nvPr/>
            </p:nvSpPr>
            <p:spPr bwMode="auto">
              <a:xfrm>
                <a:off x="5650" y="1316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41"/>
              <p:cNvSpPr>
                <a:spLocks noChangeArrowheads="1"/>
              </p:cNvSpPr>
              <p:nvPr/>
            </p:nvSpPr>
            <p:spPr bwMode="auto">
              <a:xfrm>
                <a:off x="3468" y="1330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42"/>
              <p:cNvSpPr>
                <a:spLocks noChangeShapeType="1"/>
              </p:cNvSpPr>
              <p:nvPr/>
            </p:nvSpPr>
            <p:spPr bwMode="auto">
              <a:xfrm>
                <a:off x="3468" y="1330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3929" y="1330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44"/>
              <p:cNvSpPr>
                <a:spLocks noChangeShapeType="1"/>
              </p:cNvSpPr>
              <p:nvPr/>
            </p:nvSpPr>
            <p:spPr bwMode="auto">
              <a:xfrm>
                <a:off x="3929" y="1330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45"/>
              <p:cNvSpPr>
                <a:spLocks noChangeArrowheads="1"/>
              </p:cNvSpPr>
              <p:nvPr/>
            </p:nvSpPr>
            <p:spPr bwMode="auto">
              <a:xfrm>
                <a:off x="5650" y="1330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46"/>
              <p:cNvSpPr>
                <a:spLocks noChangeShapeType="1"/>
              </p:cNvSpPr>
              <p:nvPr/>
            </p:nvSpPr>
            <p:spPr bwMode="auto">
              <a:xfrm>
                <a:off x="5650" y="1330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47"/>
              <p:cNvSpPr>
                <a:spLocks noChangeArrowheads="1"/>
              </p:cNvSpPr>
              <p:nvPr/>
            </p:nvSpPr>
            <p:spPr bwMode="auto">
              <a:xfrm>
                <a:off x="3480" y="1539"/>
                <a:ext cx="41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48"/>
              <p:cNvSpPr>
                <a:spLocks noChangeArrowheads="1"/>
              </p:cNvSpPr>
              <p:nvPr/>
            </p:nvSpPr>
            <p:spPr bwMode="auto">
              <a:xfrm>
                <a:off x="3885" y="1539"/>
                <a:ext cx="44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49"/>
              <p:cNvSpPr>
                <a:spLocks noChangeArrowheads="1"/>
              </p:cNvSpPr>
              <p:nvPr/>
            </p:nvSpPr>
            <p:spPr bwMode="auto">
              <a:xfrm>
                <a:off x="3480" y="1700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50"/>
              <p:cNvSpPr>
                <a:spLocks noChangeArrowheads="1"/>
              </p:cNvSpPr>
              <p:nvPr/>
            </p:nvSpPr>
            <p:spPr bwMode="auto">
              <a:xfrm>
                <a:off x="3521" y="1539"/>
                <a:ext cx="364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51"/>
              <p:cNvSpPr>
                <a:spLocks noChangeArrowheads="1"/>
              </p:cNvSpPr>
              <p:nvPr/>
            </p:nvSpPr>
            <p:spPr bwMode="auto">
              <a:xfrm>
                <a:off x="3521" y="1541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1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65" name="Rectangle 52"/>
              <p:cNvSpPr>
                <a:spLocks noChangeArrowheads="1"/>
              </p:cNvSpPr>
              <p:nvPr/>
            </p:nvSpPr>
            <p:spPr bwMode="auto">
              <a:xfrm>
                <a:off x="3591" y="1541"/>
                <a:ext cx="3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6" name="Rectangle 53"/>
              <p:cNvSpPr>
                <a:spLocks noChangeArrowheads="1"/>
              </p:cNvSpPr>
              <p:nvPr/>
            </p:nvSpPr>
            <p:spPr bwMode="auto">
              <a:xfrm>
                <a:off x="3935" y="1539"/>
                <a:ext cx="44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54"/>
              <p:cNvSpPr>
                <a:spLocks noChangeArrowheads="1"/>
              </p:cNvSpPr>
              <p:nvPr/>
            </p:nvSpPr>
            <p:spPr bwMode="auto">
              <a:xfrm>
                <a:off x="5609" y="1539"/>
                <a:ext cx="41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55"/>
              <p:cNvSpPr>
                <a:spLocks noChangeArrowheads="1"/>
              </p:cNvSpPr>
              <p:nvPr/>
            </p:nvSpPr>
            <p:spPr bwMode="auto">
              <a:xfrm>
                <a:off x="3935" y="1700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6"/>
              <p:cNvSpPr>
                <a:spLocks noChangeArrowheads="1"/>
              </p:cNvSpPr>
              <p:nvPr/>
            </p:nvSpPr>
            <p:spPr bwMode="auto">
              <a:xfrm>
                <a:off x="3979" y="1539"/>
                <a:ext cx="1630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7"/>
              <p:cNvSpPr>
                <a:spLocks noChangeArrowheads="1"/>
              </p:cNvSpPr>
              <p:nvPr/>
            </p:nvSpPr>
            <p:spPr bwMode="auto">
              <a:xfrm>
                <a:off x="3979" y="1541"/>
                <a:ext cx="653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Bread, Milk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71" name="Rectangle 58"/>
              <p:cNvSpPr>
                <a:spLocks noChangeArrowheads="1"/>
              </p:cNvSpPr>
              <p:nvPr/>
            </p:nvSpPr>
            <p:spPr bwMode="auto">
              <a:xfrm>
                <a:off x="4698" y="1591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72" name="Rectangle 59"/>
              <p:cNvSpPr>
                <a:spLocks noChangeArrowheads="1"/>
              </p:cNvSpPr>
              <p:nvPr/>
            </p:nvSpPr>
            <p:spPr bwMode="auto">
              <a:xfrm>
                <a:off x="3468" y="1532"/>
                <a:ext cx="12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60"/>
              <p:cNvSpPr>
                <a:spLocks noChangeShapeType="1"/>
              </p:cNvSpPr>
              <p:nvPr/>
            </p:nvSpPr>
            <p:spPr bwMode="auto">
              <a:xfrm>
                <a:off x="3468" y="153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61"/>
              <p:cNvSpPr>
                <a:spLocks noChangeArrowheads="1"/>
              </p:cNvSpPr>
              <p:nvPr/>
            </p:nvSpPr>
            <p:spPr bwMode="auto">
              <a:xfrm>
                <a:off x="3480" y="1532"/>
                <a:ext cx="449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62"/>
              <p:cNvSpPr>
                <a:spLocks noChangeShapeType="1"/>
              </p:cNvSpPr>
              <p:nvPr/>
            </p:nvSpPr>
            <p:spPr bwMode="auto">
              <a:xfrm>
                <a:off x="3480" y="1532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63"/>
              <p:cNvSpPr>
                <a:spLocks noChangeArrowheads="1"/>
              </p:cNvSpPr>
              <p:nvPr/>
            </p:nvSpPr>
            <p:spPr bwMode="auto">
              <a:xfrm>
                <a:off x="3929" y="1532"/>
                <a:ext cx="6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>
                <a:off x="3929" y="1532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65"/>
              <p:cNvSpPr>
                <a:spLocks noChangeShapeType="1"/>
              </p:cNvSpPr>
              <p:nvPr/>
            </p:nvSpPr>
            <p:spPr bwMode="auto">
              <a:xfrm>
                <a:off x="3929" y="1532"/>
                <a:ext cx="1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66"/>
              <p:cNvSpPr>
                <a:spLocks noChangeArrowheads="1"/>
              </p:cNvSpPr>
              <p:nvPr/>
            </p:nvSpPr>
            <p:spPr bwMode="auto">
              <a:xfrm>
                <a:off x="3935" y="1532"/>
                <a:ext cx="1715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67"/>
              <p:cNvSpPr>
                <a:spLocks noChangeShapeType="1"/>
              </p:cNvSpPr>
              <p:nvPr/>
            </p:nvSpPr>
            <p:spPr bwMode="auto">
              <a:xfrm>
                <a:off x="3935" y="1532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68"/>
              <p:cNvSpPr>
                <a:spLocks noChangeArrowheads="1"/>
              </p:cNvSpPr>
              <p:nvPr/>
            </p:nvSpPr>
            <p:spPr bwMode="auto">
              <a:xfrm>
                <a:off x="5650" y="1532"/>
                <a:ext cx="13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69"/>
              <p:cNvSpPr>
                <a:spLocks noChangeShapeType="1"/>
              </p:cNvSpPr>
              <p:nvPr/>
            </p:nvSpPr>
            <p:spPr bwMode="auto">
              <a:xfrm>
                <a:off x="5650" y="1532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70"/>
              <p:cNvSpPr>
                <a:spLocks noChangeArrowheads="1"/>
              </p:cNvSpPr>
              <p:nvPr/>
            </p:nvSpPr>
            <p:spPr bwMode="auto">
              <a:xfrm>
                <a:off x="3468" y="1539"/>
                <a:ext cx="12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71"/>
              <p:cNvSpPr>
                <a:spLocks noChangeShapeType="1"/>
              </p:cNvSpPr>
              <p:nvPr/>
            </p:nvSpPr>
            <p:spPr bwMode="auto">
              <a:xfrm>
                <a:off x="3468" y="1539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72"/>
              <p:cNvSpPr>
                <a:spLocks noChangeArrowheads="1"/>
              </p:cNvSpPr>
              <p:nvPr/>
            </p:nvSpPr>
            <p:spPr bwMode="auto">
              <a:xfrm>
                <a:off x="3929" y="1539"/>
                <a:ext cx="6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73"/>
              <p:cNvSpPr>
                <a:spLocks noChangeShapeType="1"/>
              </p:cNvSpPr>
              <p:nvPr/>
            </p:nvSpPr>
            <p:spPr bwMode="auto">
              <a:xfrm>
                <a:off x="3929" y="1539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74"/>
              <p:cNvSpPr>
                <a:spLocks noChangeArrowheads="1"/>
              </p:cNvSpPr>
              <p:nvPr/>
            </p:nvSpPr>
            <p:spPr bwMode="auto">
              <a:xfrm>
                <a:off x="5650" y="1539"/>
                <a:ext cx="13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75"/>
              <p:cNvSpPr>
                <a:spLocks noChangeShapeType="1"/>
              </p:cNvSpPr>
              <p:nvPr/>
            </p:nvSpPr>
            <p:spPr bwMode="auto">
              <a:xfrm>
                <a:off x="5650" y="1539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6"/>
              <p:cNvSpPr>
                <a:spLocks noChangeArrowheads="1"/>
              </p:cNvSpPr>
              <p:nvPr/>
            </p:nvSpPr>
            <p:spPr bwMode="auto">
              <a:xfrm>
                <a:off x="3480" y="1748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77"/>
              <p:cNvSpPr>
                <a:spLocks noChangeArrowheads="1"/>
              </p:cNvSpPr>
              <p:nvPr/>
            </p:nvSpPr>
            <p:spPr bwMode="auto">
              <a:xfrm>
                <a:off x="3885" y="1748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78"/>
              <p:cNvSpPr>
                <a:spLocks noChangeArrowheads="1"/>
              </p:cNvSpPr>
              <p:nvPr/>
            </p:nvSpPr>
            <p:spPr bwMode="auto">
              <a:xfrm>
                <a:off x="3480" y="1908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79"/>
              <p:cNvSpPr>
                <a:spLocks noChangeArrowheads="1"/>
              </p:cNvSpPr>
              <p:nvPr/>
            </p:nvSpPr>
            <p:spPr bwMode="auto">
              <a:xfrm>
                <a:off x="3521" y="1748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80"/>
              <p:cNvSpPr>
                <a:spLocks noChangeArrowheads="1"/>
              </p:cNvSpPr>
              <p:nvPr/>
            </p:nvSpPr>
            <p:spPr bwMode="auto">
              <a:xfrm>
                <a:off x="3521" y="1751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2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94" name="Rectangle 81"/>
              <p:cNvSpPr>
                <a:spLocks noChangeArrowheads="1"/>
              </p:cNvSpPr>
              <p:nvPr/>
            </p:nvSpPr>
            <p:spPr bwMode="auto">
              <a:xfrm>
                <a:off x="3591" y="1799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95" name="Rectangle 82"/>
              <p:cNvSpPr>
                <a:spLocks noChangeArrowheads="1"/>
              </p:cNvSpPr>
              <p:nvPr/>
            </p:nvSpPr>
            <p:spPr bwMode="auto">
              <a:xfrm>
                <a:off x="3935" y="1748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83"/>
              <p:cNvSpPr>
                <a:spLocks noChangeArrowheads="1"/>
              </p:cNvSpPr>
              <p:nvPr/>
            </p:nvSpPr>
            <p:spPr bwMode="auto">
              <a:xfrm>
                <a:off x="5609" y="1748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84"/>
              <p:cNvSpPr>
                <a:spLocks noChangeArrowheads="1"/>
              </p:cNvSpPr>
              <p:nvPr/>
            </p:nvSpPr>
            <p:spPr bwMode="auto">
              <a:xfrm>
                <a:off x="3935" y="1908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85"/>
              <p:cNvSpPr>
                <a:spLocks noChangeArrowheads="1"/>
              </p:cNvSpPr>
              <p:nvPr/>
            </p:nvSpPr>
            <p:spPr bwMode="auto">
              <a:xfrm>
                <a:off x="3979" y="1748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86"/>
              <p:cNvSpPr>
                <a:spLocks noChangeArrowheads="1"/>
              </p:cNvSpPr>
              <p:nvPr/>
            </p:nvSpPr>
            <p:spPr bwMode="auto">
              <a:xfrm>
                <a:off x="3979" y="1751"/>
                <a:ext cx="1406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Bread</a:t>
                </a:r>
                <a:r>
                  <a:rPr lang="en-US" sz="1700" b="1">
                    <a:solidFill>
                      <a:srgbClr val="000080"/>
                    </a:solidFill>
                  </a:rPr>
                  <a:t>, Diaper, </a:t>
                </a:r>
                <a:r>
                  <a:rPr lang="en-US" sz="1700" b="1" dirty="0">
                    <a:solidFill>
                      <a:srgbClr val="000080"/>
                    </a:solidFill>
                  </a:rPr>
                  <a:t>Beer, Eggs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100" name="Rectangle 87"/>
              <p:cNvSpPr>
                <a:spLocks noChangeArrowheads="1"/>
              </p:cNvSpPr>
              <p:nvPr/>
            </p:nvSpPr>
            <p:spPr bwMode="auto">
              <a:xfrm>
                <a:off x="5527" y="1801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01" name="Rectangle 88"/>
              <p:cNvSpPr>
                <a:spLocks noChangeArrowheads="1"/>
              </p:cNvSpPr>
              <p:nvPr/>
            </p:nvSpPr>
            <p:spPr bwMode="auto">
              <a:xfrm>
                <a:off x="3468" y="1742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89"/>
              <p:cNvSpPr>
                <a:spLocks noChangeShapeType="1"/>
              </p:cNvSpPr>
              <p:nvPr/>
            </p:nvSpPr>
            <p:spPr bwMode="auto">
              <a:xfrm>
                <a:off x="3468" y="17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90"/>
              <p:cNvSpPr>
                <a:spLocks noChangeArrowheads="1"/>
              </p:cNvSpPr>
              <p:nvPr/>
            </p:nvSpPr>
            <p:spPr bwMode="auto">
              <a:xfrm>
                <a:off x="3480" y="1742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91"/>
              <p:cNvSpPr>
                <a:spLocks noChangeShapeType="1"/>
              </p:cNvSpPr>
              <p:nvPr/>
            </p:nvSpPr>
            <p:spPr bwMode="auto">
              <a:xfrm>
                <a:off x="3480" y="1742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92"/>
              <p:cNvSpPr>
                <a:spLocks noChangeArrowheads="1"/>
              </p:cNvSpPr>
              <p:nvPr/>
            </p:nvSpPr>
            <p:spPr bwMode="auto">
              <a:xfrm>
                <a:off x="3929" y="1742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3"/>
              <p:cNvSpPr>
                <a:spLocks noChangeShapeType="1"/>
              </p:cNvSpPr>
              <p:nvPr/>
            </p:nvSpPr>
            <p:spPr bwMode="auto">
              <a:xfrm>
                <a:off x="3929" y="1742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94"/>
              <p:cNvSpPr>
                <a:spLocks noChangeShapeType="1"/>
              </p:cNvSpPr>
              <p:nvPr/>
            </p:nvSpPr>
            <p:spPr bwMode="auto">
              <a:xfrm>
                <a:off x="3929" y="1742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95"/>
              <p:cNvSpPr>
                <a:spLocks noChangeArrowheads="1"/>
              </p:cNvSpPr>
              <p:nvPr/>
            </p:nvSpPr>
            <p:spPr bwMode="auto">
              <a:xfrm>
                <a:off x="3935" y="1742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6"/>
              <p:cNvSpPr>
                <a:spLocks noChangeShapeType="1"/>
              </p:cNvSpPr>
              <p:nvPr/>
            </p:nvSpPr>
            <p:spPr bwMode="auto">
              <a:xfrm>
                <a:off x="3935" y="1742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97"/>
              <p:cNvSpPr>
                <a:spLocks noChangeArrowheads="1"/>
              </p:cNvSpPr>
              <p:nvPr/>
            </p:nvSpPr>
            <p:spPr bwMode="auto">
              <a:xfrm>
                <a:off x="5650" y="1742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98"/>
              <p:cNvSpPr>
                <a:spLocks noChangeShapeType="1"/>
              </p:cNvSpPr>
              <p:nvPr/>
            </p:nvSpPr>
            <p:spPr bwMode="auto">
              <a:xfrm>
                <a:off x="5650" y="1742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99"/>
              <p:cNvSpPr>
                <a:spLocks noChangeArrowheads="1"/>
              </p:cNvSpPr>
              <p:nvPr/>
            </p:nvSpPr>
            <p:spPr bwMode="auto">
              <a:xfrm>
                <a:off x="3468" y="1748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0"/>
              <p:cNvSpPr>
                <a:spLocks noChangeShapeType="1"/>
              </p:cNvSpPr>
              <p:nvPr/>
            </p:nvSpPr>
            <p:spPr bwMode="auto">
              <a:xfrm>
                <a:off x="3468" y="1748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01"/>
              <p:cNvSpPr>
                <a:spLocks noChangeArrowheads="1"/>
              </p:cNvSpPr>
              <p:nvPr/>
            </p:nvSpPr>
            <p:spPr bwMode="auto">
              <a:xfrm>
                <a:off x="3929" y="1748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2"/>
              <p:cNvSpPr>
                <a:spLocks noChangeShapeType="1"/>
              </p:cNvSpPr>
              <p:nvPr/>
            </p:nvSpPr>
            <p:spPr bwMode="auto">
              <a:xfrm>
                <a:off x="3929" y="1748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103"/>
              <p:cNvSpPr>
                <a:spLocks noChangeArrowheads="1"/>
              </p:cNvSpPr>
              <p:nvPr/>
            </p:nvSpPr>
            <p:spPr bwMode="auto">
              <a:xfrm>
                <a:off x="5650" y="1748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4"/>
              <p:cNvSpPr>
                <a:spLocks noChangeShapeType="1"/>
              </p:cNvSpPr>
              <p:nvPr/>
            </p:nvSpPr>
            <p:spPr bwMode="auto">
              <a:xfrm>
                <a:off x="5650" y="1748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105"/>
              <p:cNvSpPr>
                <a:spLocks noChangeArrowheads="1"/>
              </p:cNvSpPr>
              <p:nvPr/>
            </p:nvSpPr>
            <p:spPr bwMode="auto">
              <a:xfrm>
                <a:off x="3480" y="1956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106"/>
              <p:cNvSpPr>
                <a:spLocks noChangeArrowheads="1"/>
              </p:cNvSpPr>
              <p:nvPr/>
            </p:nvSpPr>
            <p:spPr bwMode="auto">
              <a:xfrm>
                <a:off x="3885" y="1956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07"/>
              <p:cNvSpPr>
                <a:spLocks noChangeArrowheads="1"/>
              </p:cNvSpPr>
              <p:nvPr/>
            </p:nvSpPr>
            <p:spPr bwMode="auto">
              <a:xfrm>
                <a:off x="3480" y="2116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108"/>
              <p:cNvSpPr>
                <a:spLocks noChangeArrowheads="1"/>
              </p:cNvSpPr>
              <p:nvPr/>
            </p:nvSpPr>
            <p:spPr bwMode="auto">
              <a:xfrm>
                <a:off x="3521" y="1956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109"/>
              <p:cNvSpPr>
                <a:spLocks noChangeArrowheads="1"/>
              </p:cNvSpPr>
              <p:nvPr/>
            </p:nvSpPr>
            <p:spPr bwMode="auto">
              <a:xfrm>
                <a:off x="3521" y="1959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3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123" name="Rectangle 110"/>
              <p:cNvSpPr>
                <a:spLocks noChangeArrowheads="1"/>
              </p:cNvSpPr>
              <p:nvPr/>
            </p:nvSpPr>
            <p:spPr bwMode="auto">
              <a:xfrm>
                <a:off x="3591" y="2007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24" name="Rectangle 111"/>
              <p:cNvSpPr>
                <a:spLocks noChangeArrowheads="1"/>
              </p:cNvSpPr>
              <p:nvPr/>
            </p:nvSpPr>
            <p:spPr bwMode="auto">
              <a:xfrm>
                <a:off x="3935" y="1956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112"/>
              <p:cNvSpPr>
                <a:spLocks noChangeArrowheads="1"/>
              </p:cNvSpPr>
              <p:nvPr/>
            </p:nvSpPr>
            <p:spPr bwMode="auto">
              <a:xfrm>
                <a:off x="5609" y="1956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13"/>
              <p:cNvSpPr>
                <a:spLocks noChangeArrowheads="1"/>
              </p:cNvSpPr>
              <p:nvPr/>
            </p:nvSpPr>
            <p:spPr bwMode="auto">
              <a:xfrm>
                <a:off x="3935" y="2116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14"/>
              <p:cNvSpPr>
                <a:spLocks noChangeArrowheads="1"/>
              </p:cNvSpPr>
              <p:nvPr/>
            </p:nvSpPr>
            <p:spPr bwMode="auto">
              <a:xfrm>
                <a:off x="3979" y="1956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115"/>
              <p:cNvSpPr>
                <a:spLocks noChangeArrowheads="1"/>
              </p:cNvSpPr>
              <p:nvPr/>
            </p:nvSpPr>
            <p:spPr bwMode="auto">
              <a:xfrm>
                <a:off x="3979" y="1959"/>
                <a:ext cx="1382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u="sng" dirty="0">
                    <a:solidFill>
                      <a:srgbClr val="C00000"/>
                    </a:solidFill>
                  </a:rPr>
                  <a:t>Milk, Diaper</a:t>
                </a:r>
                <a:r>
                  <a:rPr lang="en-US" sz="1700" b="1" dirty="0">
                    <a:solidFill>
                      <a:srgbClr val="FF0000"/>
                    </a:solidFill>
                  </a:rPr>
                  <a:t>, </a:t>
                </a:r>
                <a:r>
                  <a:rPr lang="en-US" sz="1700" b="1" dirty="0">
                    <a:solidFill>
                      <a:srgbClr val="C00000"/>
                    </a:solidFill>
                  </a:rPr>
                  <a:t>Beer</a:t>
                </a:r>
                <a:r>
                  <a:rPr lang="en-US" sz="1700" b="1" dirty="0">
                    <a:solidFill>
                      <a:srgbClr val="000080"/>
                    </a:solidFill>
                  </a:rPr>
                  <a:t>, Coke 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129" name="Rectangle 116"/>
              <p:cNvSpPr>
                <a:spLocks noChangeArrowheads="1"/>
              </p:cNvSpPr>
              <p:nvPr/>
            </p:nvSpPr>
            <p:spPr bwMode="auto">
              <a:xfrm>
                <a:off x="5507" y="2009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30" name="Rectangle 117"/>
              <p:cNvSpPr>
                <a:spLocks noChangeArrowheads="1"/>
              </p:cNvSpPr>
              <p:nvPr/>
            </p:nvSpPr>
            <p:spPr bwMode="auto">
              <a:xfrm>
                <a:off x="3468" y="1950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8"/>
              <p:cNvSpPr>
                <a:spLocks noChangeShapeType="1"/>
              </p:cNvSpPr>
              <p:nvPr/>
            </p:nvSpPr>
            <p:spPr bwMode="auto">
              <a:xfrm>
                <a:off x="3468" y="19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Rectangle 119"/>
              <p:cNvSpPr>
                <a:spLocks noChangeArrowheads="1"/>
              </p:cNvSpPr>
              <p:nvPr/>
            </p:nvSpPr>
            <p:spPr bwMode="auto">
              <a:xfrm>
                <a:off x="3480" y="1950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20"/>
              <p:cNvSpPr>
                <a:spLocks noChangeShapeType="1"/>
              </p:cNvSpPr>
              <p:nvPr/>
            </p:nvSpPr>
            <p:spPr bwMode="auto">
              <a:xfrm>
                <a:off x="3480" y="1950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Rectangle 121"/>
              <p:cNvSpPr>
                <a:spLocks noChangeArrowheads="1"/>
              </p:cNvSpPr>
              <p:nvPr/>
            </p:nvSpPr>
            <p:spPr bwMode="auto">
              <a:xfrm>
                <a:off x="3929" y="1950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22"/>
              <p:cNvSpPr>
                <a:spLocks noChangeShapeType="1"/>
              </p:cNvSpPr>
              <p:nvPr/>
            </p:nvSpPr>
            <p:spPr bwMode="auto">
              <a:xfrm>
                <a:off x="3929" y="1950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23"/>
              <p:cNvSpPr>
                <a:spLocks noChangeShapeType="1"/>
              </p:cNvSpPr>
              <p:nvPr/>
            </p:nvSpPr>
            <p:spPr bwMode="auto">
              <a:xfrm>
                <a:off x="3929" y="1950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124"/>
              <p:cNvSpPr>
                <a:spLocks noChangeArrowheads="1"/>
              </p:cNvSpPr>
              <p:nvPr/>
            </p:nvSpPr>
            <p:spPr bwMode="auto">
              <a:xfrm>
                <a:off x="3935" y="1950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25"/>
              <p:cNvSpPr>
                <a:spLocks noChangeShapeType="1"/>
              </p:cNvSpPr>
              <p:nvPr/>
            </p:nvSpPr>
            <p:spPr bwMode="auto">
              <a:xfrm>
                <a:off x="3935" y="1950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9" name="Rectangle 126"/>
              <p:cNvSpPr>
                <a:spLocks noChangeArrowheads="1"/>
              </p:cNvSpPr>
              <p:nvPr/>
            </p:nvSpPr>
            <p:spPr bwMode="auto">
              <a:xfrm>
                <a:off x="5650" y="1950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27"/>
              <p:cNvSpPr>
                <a:spLocks noChangeShapeType="1"/>
              </p:cNvSpPr>
              <p:nvPr/>
            </p:nvSpPr>
            <p:spPr bwMode="auto">
              <a:xfrm>
                <a:off x="5650" y="1950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28"/>
              <p:cNvSpPr>
                <a:spLocks noChangeArrowheads="1"/>
              </p:cNvSpPr>
              <p:nvPr/>
            </p:nvSpPr>
            <p:spPr bwMode="auto">
              <a:xfrm>
                <a:off x="3468" y="1956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29"/>
              <p:cNvSpPr>
                <a:spLocks noChangeShapeType="1"/>
              </p:cNvSpPr>
              <p:nvPr/>
            </p:nvSpPr>
            <p:spPr bwMode="auto">
              <a:xfrm>
                <a:off x="3468" y="1956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30"/>
              <p:cNvSpPr>
                <a:spLocks noChangeArrowheads="1"/>
              </p:cNvSpPr>
              <p:nvPr/>
            </p:nvSpPr>
            <p:spPr bwMode="auto">
              <a:xfrm>
                <a:off x="3929" y="1956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31"/>
              <p:cNvSpPr>
                <a:spLocks noChangeShapeType="1"/>
              </p:cNvSpPr>
              <p:nvPr/>
            </p:nvSpPr>
            <p:spPr bwMode="auto">
              <a:xfrm>
                <a:off x="3929" y="1956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132"/>
              <p:cNvSpPr>
                <a:spLocks noChangeArrowheads="1"/>
              </p:cNvSpPr>
              <p:nvPr/>
            </p:nvSpPr>
            <p:spPr bwMode="auto">
              <a:xfrm>
                <a:off x="5650" y="1956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33"/>
              <p:cNvSpPr>
                <a:spLocks noChangeShapeType="1"/>
              </p:cNvSpPr>
              <p:nvPr/>
            </p:nvSpPr>
            <p:spPr bwMode="auto">
              <a:xfrm>
                <a:off x="5650" y="1956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4"/>
              <p:cNvSpPr>
                <a:spLocks noChangeArrowheads="1"/>
              </p:cNvSpPr>
              <p:nvPr/>
            </p:nvSpPr>
            <p:spPr bwMode="auto">
              <a:xfrm>
                <a:off x="3480" y="2164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135"/>
              <p:cNvSpPr>
                <a:spLocks noChangeArrowheads="1"/>
              </p:cNvSpPr>
              <p:nvPr/>
            </p:nvSpPr>
            <p:spPr bwMode="auto">
              <a:xfrm>
                <a:off x="3885" y="2164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36"/>
              <p:cNvSpPr>
                <a:spLocks noChangeArrowheads="1"/>
              </p:cNvSpPr>
              <p:nvPr/>
            </p:nvSpPr>
            <p:spPr bwMode="auto">
              <a:xfrm>
                <a:off x="3480" y="2324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Rectangle 137"/>
              <p:cNvSpPr>
                <a:spLocks noChangeArrowheads="1"/>
              </p:cNvSpPr>
              <p:nvPr/>
            </p:nvSpPr>
            <p:spPr bwMode="auto">
              <a:xfrm>
                <a:off x="3521" y="2164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138"/>
              <p:cNvSpPr>
                <a:spLocks noChangeArrowheads="1"/>
              </p:cNvSpPr>
              <p:nvPr/>
            </p:nvSpPr>
            <p:spPr bwMode="auto">
              <a:xfrm>
                <a:off x="3521" y="2167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4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152" name="Rectangle 139"/>
              <p:cNvSpPr>
                <a:spLocks noChangeArrowheads="1"/>
              </p:cNvSpPr>
              <p:nvPr/>
            </p:nvSpPr>
            <p:spPr bwMode="auto">
              <a:xfrm>
                <a:off x="3591" y="2215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53" name="Rectangle 140"/>
              <p:cNvSpPr>
                <a:spLocks noChangeArrowheads="1"/>
              </p:cNvSpPr>
              <p:nvPr/>
            </p:nvSpPr>
            <p:spPr bwMode="auto">
              <a:xfrm>
                <a:off x="3935" y="2164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Rectangle 141"/>
              <p:cNvSpPr>
                <a:spLocks noChangeArrowheads="1"/>
              </p:cNvSpPr>
              <p:nvPr/>
            </p:nvSpPr>
            <p:spPr bwMode="auto">
              <a:xfrm>
                <a:off x="5609" y="2164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42"/>
              <p:cNvSpPr>
                <a:spLocks noChangeArrowheads="1"/>
              </p:cNvSpPr>
              <p:nvPr/>
            </p:nvSpPr>
            <p:spPr bwMode="auto">
              <a:xfrm>
                <a:off x="3935" y="2324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Rectangle 143"/>
              <p:cNvSpPr>
                <a:spLocks noChangeArrowheads="1"/>
              </p:cNvSpPr>
              <p:nvPr/>
            </p:nvSpPr>
            <p:spPr bwMode="auto">
              <a:xfrm>
                <a:off x="3979" y="2164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44"/>
              <p:cNvSpPr>
                <a:spLocks noChangeArrowheads="1"/>
              </p:cNvSpPr>
              <p:nvPr/>
            </p:nvSpPr>
            <p:spPr bwMode="auto">
              <a:xfrm>
                <a:off x="3979" y="2167"/>
                <a:ext cx="1417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Bread, </a:t>
                </a:r>
                <a:r>
                  <a:rPr lang="en-US" sz="1700" b="1" u="sng" dirty="0">
                    <a:solidFill>
                      <a:srgbClr val="C00000"/>
                    </a:solidFill>
                  </a:rPr>
                  <a:t>Milk, Diaper</a:t>
                </a:r>
                <a:r>
                  <a:rPr lang="en-US" sz="1700" b="1" dirty="0">
                    <a:solidFill>
                      <a:srgbClr val="FF0000"/>
                    </a:solidFill>
                  </a:rPr>
                  <a:t>, </a:t>
                </a:r>
                <a:r>
                  <a:rPr lang="en-US" sz="1700" b="1" dirty="0">
                    <a:solidFill>
                      <a:srgbClr val="C00000"/>
                    </a:solidFill>
                  </a:rPr>
                  <a:t>Beer</a:t>
                </a:r>
              </a:p>
            </p:txBody>
          </p:sp>
          <p:sp>
            <p:nvSpPr>
              <p:cNvPr id="158" name="Rectangle 145"/>
              <p:cNvSpPr>
                <a:spLocks noChangeArrowheads="1"/>
              </p:cNvSpPr>
              <p:nvPr/>
            </p:nvSpPr>
            <p:spPr bwMode="auto">
              <a:xfrm>
                <a:off x="5527" y="2217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59" name="Rectangle 146"/>
              <p:cNvSpPr>
                <a:spLocks noChangeArrowheads="1"/>
              </p:cNvSpPr>
              <p:nvPr/>
            </p:nvSpPr>
            <p:spPr bwMode="auto">
              <a:xfrm>
                <a:off x="3468" y="2158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47"/>
              <p:cNvSpPr>
                <a:spLocks noChangeShapeType="1"/>
              </p:cNvSpPr>
              <p:nvPr/>
            </p:nvSpPr>
            <p:spPr bwMode="auto">
              <a:xfrm>
                <a:off x="3468" y="215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48"/>
              <p:cNvSpPr>
                <a:spLocks noChangeArrowheads="1"/>
              </p:cNvSpPr>
              <p:nvPr/>
            </p:nvSpPr>
            <p:spPr bwMode="auto">
              <a:xfrm>
                <a:off x="3480" y="2158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49"/>
              <p:cNvSpPr>
                <a:spLocks noChangeShapeType="1"/>
              </p:cNvSpPr>
              <p:nvPr/>
            </p:nvSpPr>
            <p:spPr bwMode="auto">
              <a:xfrm>
                <a:off x="3480" y="2158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50"/>
              <p:cNvSpPr>
                <a:spLocks noChangeArrowheads="1"/>
              </p:cNvSpPr>
              <p:nvPr/>
            </p:nvSpPr>
            <p:spPr bwMode="auto">
              <a:xfrm>
                <a:off x="3929" y="2158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51"/>
              <p:cNvSpPr>
                <a:spLocks noChangeShapeType="1"/>
              </p:cNvSpPr>
              <p:nvPr/>
            </p:nvSpPr>
            <p:spPr bwMode="auto">
              <a:xfrm>
                <a:off x="3929" y="21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52"/>
              <p:cNvSpPr>
                <a:spLocks noChangeShapeType="1"/>
              </p:cNvSpPr>
              <p:nvPr/>
            </p:nvSpPr>
            <p:spPr bwMode="auto">
              <a:xfrm>
                <a:off x="3929" y="2158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Rectangle 153"/>
              <p:cNvSpPr>
                <a:spLocks noChangeArrowheads="1"/>
              </p:cNvSpPr>
              <p:nvPr/>
            </p:nvSpPr>
            <p:spPr bwMode="auto">
              <a:xfrm>
                <a:off x="3935" y="2158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54"/>
              <p:cNvSpPr>
                <a:spLocks noChangeShapeType="1"/>
              </p:cNvSpPr>
              <p:nvPr/>
            </p:nvSpPr>
            <p:spPr bwMode="auto">
              <a:xfrm>
                <a:off x="3935" y="2158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Rectangle 155"/>
              <p:cNvSpPr>
                <a:spLocks noChangeArrowheads="1"/>
              </p:cNvSpPr>
              <p:nvPr/>
            </p:nvSpPr>
            <p:spPr bwMode="auto">
              <a:xfrm>
                <a:off x="5650" y="2158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56"/>
              <p:cNvSpPr>
                <a:spLocks noChangeShapeType="1"/>
              </p:cNvSpPr>
              <p:nvPr/>
            </p:nvSpPr>
            <p:spPr bwMode="auto">
              <a:xfrm>
                <a:off x="5650" y="21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Rectangle 157"/>
              <p:cNvSpPr>
                <a:spLocks noChangeArrowheads="1"/>
              </p:cNvSpPr>
              <p:nvPr/>
            </p:nvSpPr>
            <p:spPr bwMode="auto">
              <a:xfrm>
                <a:off x="3468" y="2164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58"/>
              <p:cNvSpPr>
                <a:spLocks noChangeShapeType="1"/>
              </p:cNvSpPr>
              <p:nvPr/>
            </p:nvSpPr>
            <p:spPr bwMode="auto">
              <a:xfrm>
                <a:off x="3468" y="2164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Rectangle 159"/>
              <p:cNvSpPr>
                <a:spLocks noChangeArrowheads="1"/>
              </p:cNvSpPr>
              <p:nvPr/>
            </p:nvSpPr>
            <p:spPr bwMode="auto">
              <a:xfrm>
                <a:off x="3929" y="2164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60"/>
              <p:cNvSpPr>
                <a:spLocks noChangeShapeType="1"/>
              </p:cNvSpPr>
              <p:nvPr/>
            </p:nvSpPr>
            <p:spPr bwMode="auto">
              <a:xfrm>
                <a:off x="3929" y="2164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Rectangle 161"/>
              <p:cNvSpPr>
                <a:spLocks noChangeArrowheads="1"/>
              </p:cNvSpPr>
              <p:nvPr/>
            </p:nvSpPr>
            <p:spPr bwMode="auto">
              <a:xfrm>
                <a:off x="5650" y="2164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62"/>
              <p:cNvSpPr>
                <a:spLocks noChangeShapeType="1"/>
              </p:cNvSpPr>
              <p:nvPr/>
            </p:nvSpPr>
            <p:spPr bwMode="auto">
              <a:xfrm>
                <a:off x="5650" y="2164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Rectangle 163"/>
              <p:cNvSpPr>
                <a:spLocks noChangeArrowheads="1"/>
              </p:cNvSpPr>
              <p:nvPr/>
            </p:nvSpPr>
            <p:spPr bwMode="auto">
              <a:xfrm>
                <a:off x="3480" y="2372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Rectangle 164"/>
              <p:cNvSpPr>
                <a:spLocks noChangeArrowheads="1"/>
              </p:cNvSpPr>
              <p:nvPr/>
            </p:nvSpPr>
            <p:spPr bwMode="auto">
              <a:xfrm>
                <a:off x="3885" y="2372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Rectangle 165"/>
              <p:cNvSpPr>
                <a:spLocks noChangeArrowheads="1"/>
              </p:cNvSpPr>
              <p:nvPr/>
            </p:nvSpPr>
            <p:spPr bwMode="auto">
              <a:xfrm>
                <a:off x="3480" y="2532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Rectangle 166"/>
              <p:cNvSpPr>
                <a:spLocks noChangeArrowheads="1"/>
              </p:cNvSpPr>
              <p:nvPr/>
            </p:nvSpPr>
            <p:spPr bwMode="auto">
              <a:xfrm>
                <a:off x="3521" y="2372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Rectangle 167"/>
              <p:cNvSpPr>
                <a:spLocks noChangeArrowheads="1"/>
              </p:cNvSpPr>
              <p:nvPr/>
            </p:nvSpPr>
            <p:spPr bwMode="auto">
              <a:xfrm>
                <a:off x="3521" y="2375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5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68"/>
              <p:cNvSpPr>
                <a:spLocks noChangeArrowheads="1"/>
              </p:cNvSpPr>
              <p:nvPr/>
            </p:nvSpPr>
            <p:spPr bwMode="auto">
              <a:xfrm>
                <a:off x="3591" y="2423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82" name="Rectangle 169"/>
              <p:cNvSpPr>
                <a:spLocks noChangeArrowheads="1"/>
              </p:cNvSpPr>
              <p:nvPr/>
            </p:nvSpPr>
            <p:spPr bwMode="auto">
              <a:xfrm>
                <a:off x="3935" y="2372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Rectangle 170"/>
              <p:cNvSpPr>
                <a:spLocks noChangeArrowheads="1"/>
              </p:cNvSpPr>
              <p:nvPr/>
            </p:nvSpPr>
            <p:spPr bwMode="auto">
              <a:xfrm>
                <a:off x="5609" y="2372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1"/>
              <p:cNvSpPr>
                <a:spLocks noChangeArrowheads="1"/>
              </p:cNvSpPr>
              <p:nvPr/>
            </p:nvSpPr>
            <p:spPr bwMode="auto">
              <a:xfrm>
                <a:off x="3935" y="2532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Rectangle 172"/>
              <p:cNvSpPr>
                <a:spLocks noChangeArrowheads="1"/>
              </p:cNvSpPr>
              <p:nvPr/>
            </p:nvSpPr>
            <p:spPr bwMode="auto">
              <a:xfrm>
                <a:off x="3979" y="2372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Rectangle 173"/>
              <p:cNvSpPr>
                <a:spLocks noChangeArrowheads="1"/>
              </p:cNvSpPr>
              <p:nvPr/>
            </p:nvSpPr>
            <p:spPr bwMode="auto">
              <a:xfrm>
                <a:off x="3979" y="2375"/>
                <a:ext cx="1463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Bread, </a:t>
                </a:r>
                <a:r>
                  <a:rPr lang="en-US" sz="1700" b="1" u="sng" dirty="0">
                    <a:solidFill>
                      <a:srgbClr val="C00000"/>
                    </a:solidFill>
                  </a:rPr>
                  <a:t>Milk</a:t>
                </a:r>
                <a:r>
                  <a:rPr lang="en-US" sz="1700" b="1" u="sng">
                    <a:solidFill>
                      <a:srgbClr val="C00000"/>
                    </a:solidFill>
                  </a:rPr>
                  <a:t>, Diaper</a:t>
                </a:r>
                <a:r>
                  <a:rPr lang="en-US" sz="1700" b="1">
                    <a:solidFill>
                      <a:srgbClr val="000080"/>
                    </a:solidFill>
                  </a:rPr>
                  <a:t>, </a:t>
                </a:r>
                <a:r>
                  <a:rPr lang="en-US" sz="1700" b="1" dirty="0">
                    <a:solidFill>
                      <a:srgbClr val="000080"/>
                    </a:solidFill>
                  </a:rPr>
                  <a:t>Coke </a:t>
                </a:r>
              </a:p>
            </p:txBody>
          </p:sp>
          <p:sp>
            <p:nvSpPr>
              <p:cNvPr id="187" name="Rectangle 174"/>
              <p:cNvSpPr>
                <a:spLocks noChangeArrowheads="1"/>
              </p:cNvSpPr>
              <p:nvPr/>
            </p:nvSpPr>
            <p:spPr bwMode="auto">
              <a:xfrm>
                <a:off x="5593" y="2425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188" name="Rectangle 175"/>
              <p:cNvSpPr>
                <a:spLocks noChangeArrowheads="1"/>
              </p:cNvSpPr>
              <p:nvPr/>
            </p:nvSpPr>
            <p:spPr bwMode="auto">
              <a:xfrm>
                <a:off x="3468" y="2366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76"/>
              <p:cNvSpPr>
                <a:spLocks noChangeShapeType="1"/>
              </p:cNvSpPr>
              <p:nvPr/>
            </p:nvSpPr>
            <p:spPr bwMode="auto">
              <a:xfrm>
                <a:off x="3468" y="2366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Rectangle 177"/>
              <p:cNvSpPr>
                <a:spLocks noChangeArrowheads="1"/>
              </p:cNvSpPr>
              <p:nvPr/>
            </p:nvSpPr>
            <p:spPr bwMode="auto">
              <a:xfrm>
                <a:off x="3480" y="2366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78"/>
              <p:cNvSpPr>
                <a:spLocks noChangeShapeType="1"/>
              </p:cNvSpPr>
              <p:nvPr/>
            </p:nvSpPr>
            <p:spPr bwMode="auto">
              <a:xfrm>
                <a:off x="3480" y="2366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Rectangle 179"/>
              <p:cNvSpPr>
                <a:spLocks noChangeArrowheads="1"/>
              </p:cNvSpPr>
              <p:nvPr/>
            </p:nvSpPr>
            <p:spPr bwMode="auto">
              <a:xfrm>
                <a:off x="3929" y="2366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80"/>
              <p:cNvSpPr>
                <a:spLocks noChangeShapeType="1"/>
              </p:cNvSpPr>
              <p:nvPr/>
            </p:nvSpPr>
            <p:spPr bwMode="auto">
              <a:xfrm>
                <a:off x="3929" y="236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81"/>
              <p:cNvSpPr>
                <a:spLocks noChangeShapeType="1"/>
              </p:cNvSpPr>
              <p:nvPr/>
            </p:nvSpPr>
            <p:spPr bwMode="auto">
              <a:xfrm>
                <a:off x="3929" y="2366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Rectangle 182"/>
              <p:cNvSpPr>
                <a:spLocks noChangeArrowheads="1"/>
              </p:cNvSpPr>
              <p:nvPr/>
            </p:nvSpPr>
            <p:spPr bwMode="auto">
              <a:xfrm>
                <a:off x="3935" y="2366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83"/>
              <p:cNvSpPr>
                <a:spLocks noChangeShapeType="1"/>
              </p:cNvSpPr>
              <p:nvPr/>
            </p:nvSpPr>
            <p:spPr bwMode="auto">
              <a:xfrm>
                <a:off x="3935" y="2366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Rectangle 184"/>
              <p:cNvSpPr>
                <a:spLocks noChangeArrowheads="1"/>
              </p:cNvSpPr>
              <p:nvPr/>
            </p:nvSpPr>
            <p:spPr bwMode="auto">
              <a:xfrm>
                <a:off x="5650" y="2366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85"/>
              <p:cNvSpPr>
                <a:spLocks noChangeShapeType="1"/>
              </p:cNvSpPr>
              <p:nvPr/>
            </p:nvSpPr>
            <p:spPr bwMode="auto">
              <a:xfrm>
                <a:off x="5650" y="236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Rectangle 186"/>
              <p:cNvSpPr>
                <a:spLocks noChangeArrowheads="1"/>
              </p:cNvSpPr>
              <p:nvPr/>
            </p:nvSpPr>
            <p:spPr bwMode="auto">
              <a:xfrm>
                <a:off x="3468" y="2372"/>
                <a:ext cx="12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187"/>
              <p:cNvSpPr>
                <a:spLocks noChangeShapeType="1"/>
              </p:cNvSpPr>
              <p:nvPr/>
            </p:nvSpPr>
            <p:spPr bwMode="auto">
              <a:xfrm>
                <a:off x="3468" y="2372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Rectangle 188"/>
              <p:cNvSpPr>
                <a:spLocks noChangeArrowheads="1"/>
              </p:cNvSpPr>
              <p:nvPr/>
            </p:nvSpPr>
            <p:spPr bwMode="auto">
              <a:xfrm>
                <a:off x="3468" y="2575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189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90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Rectangle 191"/>
              <p:cNvSpPr>
                <a:spLocks noChangeArrowheads="1"/>
              </p:cNvSpPr>
              <p:nvPr/>
            </p:nvSpPr>
            <p:spPr bwMode="auto">
              <a:xfrm>
                <a:off x="3468" y="2575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Line 192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Line 193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Rectangle 194"/>
              <p:cNvSpPr>
                <a:spLocks noChangeArrowheads="1"/>
              </p:cNvSpPr>
              <p:nvPr/>
            </p:nvSpPr>
            <p:spPr bwMode="auto">
              <a:xfrm>
                <a:off x="3480" y="2575"/>
                <a:ext cx="44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Line 195"/>
              <p:cNvSpPr>
                <a:spLocks noChangeShapeType="1"/>
              </p:cNvSpPr>
              <p:nvPr/>
            </p:nvSpPr>
            <p:spPr bwMode="auto">
              <a:xfrm>
                <a:off x="3480" y="2575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Rectangle 196"/>
              <p:cNvSpPr>
                <a:spLocks noChangeArrowheads="1"/>
              </p:cNvSpPr>
              <p:nvPr/>
            </p:nvSpPr>
            <p:spPr bwMode="auto">
              <a:xfrm>
                <a:off x="3929" y="2372"/>
                <a:ext cx="6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97"/>
              <p:cNvSpPr>
                <a:spLocks noChangeShapeType="1"/>
              </p:cNvSpPr>
              <p:nvPr/>
            </p:nvSpPr>
            <p:spPr bwMode="auto">
              <a:xfrm>
                <a:off x="3929" y="2372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Rectangle 198"/>
              <p:cNvSpPr>
                <a:spLocks noChangeArrowheads="1"/>
              </p:cNvSpPr>
              <p:nvPr/>
            </p:nvSpPr>
            <p:spPr bwMode="auto">
              <a:xfrm>
                <a:off x="3929" y="2575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99"/>
              <p:cNvSpPr>
                <a:spLocks noChangeShapeType="1"/>
              </p:cNvSpPr>
              <p:nvPr/>
            </p:nvSpPr>
            <p:spPr bwMode="auto">
              <a:xfrm>
                <a:off x="3929" y="257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00"/>
              <p:cNvSpPr>
                <a:spLocks noChangeShapeType="1"/>
              </p:cNvSpPr>
              <p:nvPr/>
            </p:nvSpPr>
            <p:spPr bwMode="auto">
              <a:xfrm>
                <a:off x="3929" y="2575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Rectangle 201"/>
              <p:cNvSpPr>
                <a:spLocks noChangeArrowheads="1"/>
              </p:cNvSpPr>
              <p:nvPr/>
            </p:nvSpPr>
            <p:spPr bwMode="auto">
              <a:xfrm>
                <a:off x="3941" y="2575"/>
                <a:ext cx="170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Line 202"/>
              <p:cNvSpPr>
                <a:spLocks noChangeShapeType="1"/>
              </p:cNvSpPr>
              <p:nvPr/>
            </p:nvSpPr>
            <p:spPr bwMode="auto">
              <a:xfrm>
                <a:off x="3941" y="2575"/>
                <a:ext cx="17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Rectangle 203"/>
              <p:cNvSpPr>
                <a:spLocks noChangeArrowheads="1"/>
              </p:cNvSpPr>
              <p:nvPr/>
            </p:nvSpPr>
            <p:spPr bwMode="auto">
              <a:xfrm>
                <a:off x="5650" y="2372"/>
                <a:ext cx="13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204"/>
              <p:cNvSpPr>
                <a:spLocks noChangeShapeType="1"/>
              </p:cNvSpPr>
              <p:nvPr/>
            </p:nvSpPr>
            <p:spPr bwMode="auto">
              <a:xfrm>
                <a:off x="5650" y="2372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05"/>
              <p:cNvSpPr>
                <a:spLocks noChangeArrowheads="1"/>
              </p:cNvSpPr>
              <p:nvPr/>
            </p:nvSpPr>
            <p:spPr bwMode="auto">
              <a:xfrm>
                <a:off x="5650" y="2575"/>
                <a:ext cx="13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206"/>
              <p:cNvSpPr>
                <a:spLocks noChangeShapeType="1"/>
              </p:cNvSpPr>
              <p:nvPr/>
            </p:nvSpPr>
            <p:spPr bwMode="auto">
              <a:xfrm>
                <a:off x="5650" y="2575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Line 207"/>
            <p:cNvSpPr>
              <a:spLocks noChangeShapeType="1"/>
            </p:cNvSpPr>
            <p:nvPr/>
          </p:nvSpPr>
          <p:spPr bwMode="auto">
            <a:xfrm>
              <a:off x="5650" y="2575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208"/>
            <p:cNvSpPr>
              <a:spLocks noChangeArrowheads="1"/>
            </p:cNvSpPr>
            <p:nvPr/>
          </p:nvSpPr>
          <p:spPr bwMode="auto">
            <a:xfrm>
              <a:off x="5650" y="2575"/>
              <a:ext cx="13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09"/>
            <p:cNvSpPr>
              <a:spLocks noChangeShapeType="1"/>
            </p:cNvSpPr>
            <p:nvPr/>
          </p:nvSpPr>
          <p:spPr bwMode="auto">
            <a:xfrm>
              <a:off x="5650" y="2575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10"/>
            <p:cNvSpPr>
              <a:spLocks noChangeShapeType="1"/>
            </p:cNvSpPr>
            <p:nvPr/>
          </p:nvSpPr>
          <p:spPr bwMode="auto">
            <a:xfrm>
              <a:off x="5650" y="2575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211"/>
            <p:cNvSpPr>
              <a:spLocks noChangeArrowheads="1"/>
            </p:cNvSpPr>
            <p:nvPr/>
          </p:nvSpPr>
          <p:spPr bwMode="auto">
            <a:xfrm>
              <a:off x="3461" y="2589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 sz="1400" b="1">
                <a:latin typeface="Arial" charset="0"/>
              </a:endParaRPr>
            </a:p>
          </p:txBody>
        </p: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F795C531-DF01-AD6D-FFEF-49E73606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08" y="4475063"/>
            <a:ext cx="9225262" cy="21776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742950" lvl="1" indent="-285750">
              <a:spcBef>
                <a:spcPct val="20000"/>
              </a:spcBef>
            </a:pPr>
            <a:endParaRPr lang="en-US" altLang="zh-TW" sz="1600" b="1" dirty="0">
              <a:ea typeface="新細明體" charset="-120"/>
            </a:endParaRPr>
          </a:p>
          <a:p>
            <a:pPr marL="338138">
              <a:spcBef>
                <a:spcPct val="20000"/>
              </a:spcBef>
            </a:pPr>
            <a:r>
              <a:rPr lang="en-US" altLang="zh-TW" sz="2000" b="1" dirty="0">
                <a:ea typeface="新細明體" charset="-120"/>
              </a:rPr>
              <a:t>Why confidence?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000" dirty="0">
                <a:ea typeface="新細明體" charset="-120"/>
              </a:rPr>
              <a:t>Rules with</a:t>
            </a:r>
            <a:r>
              <a:rPr lang="en-US" altLang="zh-TW" sz="2000" dirty="0">
                <a:ea typeface="新細明體" charset="-120"/>
                <a:sym typeface="Symbol" pitchFamily="18" charset="2"/>
              </a:rPr>
              <a:t> low </a:t>
            </a:r>
            <a:r>
              <a:rPr lang="en-US" altLang="zh-TW" sz="2000" dirty="0">
                <a:ea typeface="新細明體" charset="-120"/>
              </a:rPr>
              <a:t>confidence are </a:t>
            </a:r>
            <a:r>
              <a:rPr lang="en-US" altLang="zh-TW" sz="2000" dirty="0">
                <a:solidFill>
                  <a:srgbClr val="C00000"/>
                </a:solidFill>
                <a:ea typeface="新細明體" charset="-120"/>
              </a:rPr>
              <a:t>not reliable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000" dirty="0">
                <a:ea typeface="新細明體" charset="-120"/>
              </a:rPr>
              <a:t>Rules with high confidence can serve as </a:t>
            </a:r>
            <a:r>
              <a:rPr lang="en-US" altLang="zh-TW" sz="2000" dirty="0">
                <a:solidFill>
                  <a:srgbClr val="C00000"/>
                </a:solidFill>
                <a:ea typeface="新細明體" charset="-120"/>
              </a:rPr>
              <a:t>predictive tools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/>
              <a:t>High-confidence rules are more </a:t>
            </a:r>
            <a:r>
              <a:rPr lang="en-US" sz="2000" dirty="0">
                <a:solidFill>
                  <a:srgbClr val="C00000"/>
                </a:solidFill>
              </a:rPr>
              <a:t>actionable</a:t>
            </a:r>
            <a:r>
              <a:rPr lang="en-US" sz="2000" dirty="0"/>
              <a:t> (e.g., for decision making)</a:t>
            </a:r>
            <a:endParaRPr lang="en-US" altLang="zh-TW" sz="2000" dirty="0">
              <a:solidFill>
                <a:srgbClr val="C00000"/>
              </a:solidFill>
              <a:ea typeface="新細明體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44" y="285750"/>
            <a:ext cx="9469656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pc="-95" dirty="0"/>
              <a:t>Misleading Interesting Measures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4213" y="2150574"/>
            <a:ext cx="6549538" cy="2583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1) drink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</a:rPr>
              <a:t> Coffee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drink tea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           Sup = 2000/5000 = 40%  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            Conf = 2000 /3000 = 66.7%  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 </a:t>
            </a:r>
            <a:endParaRPr lang="en-US" altLang="en-US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2) drink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</a:rPr>
              <a:t> Coffee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not drink tea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[33.3%] </a:t>
            </a:r>
          </a:p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          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Sup = 1000/5000 = 20% (</a:t>
            </a:r>
            <a:r>
              <a:rPr lang="en-US" altLang="en-US" i="1" dirty="0">
                <a:solidFill>
                  <a:srgbClr val="C00000"/>
                </a:solidFill>
                <a:sym typeface="Symbol" panose="05050102010706020507" pitchFamily="18" charset="2"/>
              </a:rPr>
              <a:t>Lower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Support than rule 1)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            Conf = 1000 /3000 = 33.3 % (</a:t>
            </a:r>
            <a:r>
              <a:rPr lang="en-US" altLang="en-US" i="1" dirty="0">
                <a:solidFill>
                  <a:srgbClr val="C00000"/>
                </a:solidFill>
                <a:sym typeface="Symbol" panose="05050102010706020507" pitchFamily="18" charset="2"/>
              </a:rPr>
              <a:t>Lower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Confidence than rule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251F0-E810-D4BA-9D64-9C40839A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6" y="2914995"/>
            <a:ext cx="4449467" cy="1567108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9E51E01-885C-5254-B6CD-50BE17F961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571" y="5061858"/>
          <a:ext cx="20193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019240" imgH="1663560" progId="">
                  <p:embed/>
                </p:oleObj>
              </mc:Choice>
              <mc:Fallback>
                <p:oleObj name="PBrush" r:id="rId3" imgW="2019240" imgH="166356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9E51E01-885C-5254-B6CD-50BE17F961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571" y="5061858"/>
                        <a:ext cx="20193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1488AD16-A8E6-5111-FE1A-E8B695656CEE}"/>
              </a:ext>
            </a:extLst>
          </p:cNvPr>
          <p:cNvSpPr/>
          <p:nvPr/>
        </p:nvSpPr>
        <p:spPr>
          <a:xfrm rot="10800000">
            <a:off x="1012371" y="4482103"/>
            <a:ext cx="468086" cy="5362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5503C-21E5-FDC4-5C04-60A1347D2542}"/>
              </a:ext>
            </a:extLst>
          </p:cNvPr>
          <p:cNvSpPr txBox="1"/>
          <p:nvPr/>
        </p:nvSpPr>
        <p:spPr>
          <a:xfrm>
            <a:off x="1336221" y="4670754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Summarized Transactions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CD53A-EAC2-7487-5909-EE2D41079AEC}"/>
              </a:ext>
            </a:extLst>
          </p:cNvPr>
          <p:cNvSpPr txBox="1"/>
          <p:nvPr/>
        </p:nvSpPr>
        <p:spPr>
          <a:xfrm>
            <a:off x="5354213" y="4911795"/>
            <a:ext cx="6337044" cy="166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C00000"/>
                </a:solidFill>
              </a:rPr>
              <a:t>66.7%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C00000"/>
                </a:solidFill>
              </a:rPr>
              <a:t>misleading</a:t>
            </a:r>
            <a:r>
              <a:rPr lang="en-US" sz="2000" dirty="0"/>
              <a:t> since 3750 out of 5000 (</a:t>
            </a:r>
            <a:r>
              <a:rPr lang="en-US" sz="2000" dirty="0">
                <a:solidFill>
                  <a:srgbClr val="C00000"/>
                </a:solidFill>
              </a:rPr>
              <a:t>75%</a:t>
            </a:r>
            <a:r>
              <a:rPr lang="en-US" sz="2000" dirty="0"/>
              <a:t>)  in the </a:t>
            </a:r>
            <a:r>
              <a:rPr lang="en-US" sz="2000" dirty="0">
                <a:solidFill>
                  <a:srgbClr val="C00000"/>
                </a:solidFill>
              </a:rPr>
              <a:t>population</a:t>
            </a:r>
            <a:r>
              <a:rPr lang="en-US" sz="2000" dirty="0"/>
              <a:t> drink tea. Therefore, drinking tea has negative impact on drinking coffee. The second rule is </a:t>
            </a:r>
            <a:r>
              <a:rPr lang="en-US" altLang="en-US" sz="2000" dirty="0">
                <a:sym typeface="Symbol" panose="05050102010706020507" pitchFamily="18" charset="2"/>
              </a:rPr>
              <a:t>more realistic, although it has </a:t>
            </a:r>
            <a:r>
              <a:rPr lang="en-US" altLang="en-US" sz="2000" dirty="0">
                <a:solidFill>
                  <a:srgbClr val="C00000"/>
                </a:solidFill>
                <a:sym typeface="Symbol" panose="05050102010706020507" pitchFamily="18" charset="2"/>
              </a:rPr>
              <a:t>lower support </a:t>
            </a:r>
            <a:r>
              <a:rPr lang="en-US" altLang="en-US" sz="2000" dirty="0">
                <a:sym typeface="Symbol" panose="05050102010706020507" pitchFamily="18" charset="2"/>
              </a:rPr>
              <a:t>and </a:t>
            </a:r>
            <a:r>
              <a:rPr lang="en-US" altLang="en-US" sz="2000" dirty="0">
                <a:solidFill>
                  <a:srgbClr val="C00000"/>
                </a:solidFill>
                <a:sym typeface="Symbol" panose="05050102010706020507" pitchFamily="18" charset="2"/>
              </a:rPr>
              <a:t>confidence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4FD86-B92B-3C64-0434-2781138B4B68}"/>
              </a:ext>
            </a:extLst>
          </p:cNvPr>
          <p:cNvSpPr txBox="1"/>
          <p:nvPr/>
        </p:nvSpPr>
        <p:spPr>
          <a:xfrm>
            <a:off x="512544" y="1374164"/>
            <a:ext cx="108367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a rule (X -&gt; Y), if </a:t>
            </a:r>
            <a:r>
              <a:rPr lang="en-US" sz="2400" dirty="0">
                <a:solidFill>
                  <a:srgbClr val="C00000"/>
                </a:solidFill>
              </a:rPr>
              <a:t>Y is very common </a:t>
            </a:r>
            <a:r>
              <a:rPr lang="en-US" sz="2400" dirty="0"/>
              <a:t>in the dataset, then </a:t>
            </a:r>
            <a:r>
              <a:rPr lang="en-US" sz="2400" dirty="0">
                <a:solidFill>
                  <a:srgbClr val="C00000"/>
                </a:solidFill>
              </a:rPr>
              <a:t>confidence will be high</a:t>
            </a:r>
            <a:r>
              <a:rPr lang="en-US" sz="2400" dirty="0"/>
              <a:t>, even if there is </a:t>
            </a:r>
            <a:r>
              <a:rPr lang="en-US" sz="2400" dirty="0">
                <a:solidFill>
                  <a:srgbClr val="C00000"/>
                </a:solidFill>
              </a:rPr>
              <a:t>no real association </a:t>
            </a:r>
            <a:r>
              <a:rPr lang="en-US" sz="2400" dirty="0"/>
              <a:t>between X and Y</a:t>
            </a:r>
          </a:p>
        </p:txBody>
      </p:sp>
    </p:spTree>
    <p:extLst>
      <p:ext uri="{BB962C8B-B14F-4D97-AF65-F5344CB8AC3E}">
        <p14:creationId xmlns:p14="http://schemas.microsoft.com/office/powerpoint/2010/main" val="1533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5211" y="148169"/>
            <a:ext cx="8775338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pc="-95" dirty="0"/>
              <a:t>Interestingness Measures - Lift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916139" y="1291169"/>
                <a:ext cx="10359721" cy="4114800"/>
              </a:xfrm>
            </p:spPr>
            <p:txBody>
              <a:bodyPr>
                <a:normAutofit/>
              </a:bodyPr>
              <a:lstStyle/>
              <a:p>
                <a:pPr marL="82296" lvl="1" indent="0">
                  <a:spcBef>
                    <a:spcPts val="600"/>
                  </a:spcBef>
                  <a:buSzPct val="80000"/>
                  <a:buNone/>
                </a:pPr>
                <a:r>
                  <a:rPr lang="en-US" b="1" dirty="0">
                    <a:ea typeface="Calibri" panose="020F0502020204030204" pitchFamily="34" charset="0"/>
                  </a:rPr>
                  <a:t>Lift</a:t>
                </a:r>
                <a:r>
                  <a:rPr lang="en-US" dirty="0">
                    <a:ea typeface="Calibri" panose="020F0502020204030204" pitchFamily="34" charset="0"/>
                  </a:rPr>
                  <a:t> of an association rule X → Y represents the </a:t>
                </a:r>
                <a:r>
                  <a:rPr lang="en-US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increase</a:t>
                </a:r>
                <a:r>
                  <a:rPr lang="en-US" dirty="0"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in</a:t>
                </a:r>
                <a:r>
                  <a:rPr lang="en-US" dirty="0"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probability of occurrence of Y </a:t>
                </a:r>
                <a:r>
                  <a:rPr lang="en-US" dirty="0">
                    <a:ea typeface="Calibri" panose="020F0502020204030204" pitchFamily="34" charset="0"/>
                  </a:rPr>
                  <a:t>because of </a:t>
                </a:r>
                <a:r>
                  <a:rPr lang="en-US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presence of X </a:t>
                </a:r>
                <a:endParaRPr lang="en-US" sz="4000" dirty="0"/>
              </a:p>
              <a:p>
                <a:pPr marL="82296" lvl="1" indent="0">
                  <a:spcBef>
                    <a:spcPts val="600"/>
                  </a:spcBef>
                  <a:buSzPct val="80000"/>
                  <a:buNone/>
                </a:pPr>
                <a:r>
                  <a:rPr lang="en-US" i="1" dirty="0">
                    <a:solidFill>
                      <a:schemeClr val="tx1"/>
                    </a:solidFill>
                  </a:rPr>
                  <a:t>     Lift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a-I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a-I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a-I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fa-IR" sz="280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fa-IR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fa-I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a-I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a-I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</a:rPr>
                          <m:t>sup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tx1"/>
                            </a:solidFill>
                          </a:rPr>
                          <m:t>sup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tx1"/>
                            </a:solidFill>
                          </a:rPr>
                          <m:t>sup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 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82296" lvl="1" indent="0">
                  <a:spcBef>
                    <a:spcPts val="600"/>
                  </a:spcBef>
                  <a:buSzPct val="80000"/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82296" lvl="1" indent="0">
                  <a:spcBef>
                    <a:spcPts val="600"/>
                  </a:spcBef>
                  <a:buSzPct val="80000"/>
                  <a:buNone/>
                </a:pPr>
                <a:r>
                  <a:rPr lang="en-US" dirty="0">
                    <a:ea typeface="Calibri" panose="020F0502020204030204" pitchFamily="34" charset="0"/>
                  </a:rPr>
                  <a:t>Lift implies the </a:t>
                </a:r>
                <a:r>
                  <a:rPr lang="en-US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strength of association </a:t>
                </a:r>
                <a:r>
                  <a:rPr lang="en-US" dirty="0">
                    <a:ea typeface="Calibri" panose="020F0502020204030204" pitchFamily="34" charset="0"/>
                  </a:rPr>
                  <a:t>between antecedent and consequent. 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sz="2400" dirty="0"/>
                  <a:t>if = 1, X and Y are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independent</a:t>
                </a:r>
              </a:p>
              <a:p>
                <a:r>
                  <a:rPr lang="en-US" sz="2400" dirty="0"/>
                  <a:t>if &gt; 1, X and Y are positively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associated</a:t>
                </a:r>
              </a:p>
              <a:p>
                <a:r>
                  <a:rPr lang="en-US" sz="2400" dirty="0"/>
                  <a:t>if &lt; 1, X and Y are negatively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associated</a:t>
                </a:r>
              </a:p>
              <a:p>
                <a:endParaRPr lang="en-US" dirty="0"/>
              </a:p>
              <a:p>
                <a:pPr marL="82296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916139" y="1291169"/>
                <a:ext cx="10359721" cy="4114800"/>
              </a:xfrm>
              <a:blipFill>
                <a:blip r:embed="rId5"/>
                <a:stretch>
                  <a:fillRect l="-765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154D572-8AF3-BDC9-687D-30EE65D652A2}"/>
              </a:ext>
            </a:extLst>
          </p:cNvPr>
          <p:cNvSpPr/>
          <p:nvPr/>
        </p:nvSpPr>
        <p:spPr>
          <a:xfrm>
            <a:off x="2062480" y="5363586"/>
            <a:ext cx="6400800" cy="11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drink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</a:rPr>
              <a:t> Coffee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drink tea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[66.7% Conf]</a:t>
            </a:r>
          </a:p>
          <a:p>
            <a:pPr lvl="1">
              <a:lnSpc>
                <a:spcPct val="130000"/>
              </a:lnSpc>
            </a:pPr>
            <a:endParaRPr lang="en-US" altLang="en-US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drink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</a:rPr>
              <a:t> Coffee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not drink tea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[33.3% Conf]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25378-AD13-77A3-DD14-E0D0D8302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165" y="5305240"/>
            <a:ext cx="3366565" cy="628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8E6CA-0690-06D8-E4B7-17091DD65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165" y="6095021"/>
            <a:ext cx="3108976" cy="509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65122-4256-64B5-FECF-03C6AC35F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280" y="3757303"/>
            <a:ext cx="3469333" cy="12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6172" y="110331"/>
            <a:ext cx="10885714" cy="114300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en-US" spc="-95" dirty="0"/>
              <a:t>Combination of Interestingness Measures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6910" y="1284330"/>
            <a:ext cx="11284238" cy="1604979"/>
          </a:xfrm>
        </p:spPr>
        <p:txBody>
          <a:bodyPr>
            <a:normAutofit fontScale="92500"/>
          </a:bodyPr>
          <a:lstStyle/>
          <a:p>
            <a:pPr marL="425196" indent="-342900"/>
            <a:r>
              <a:rPr lang="en-US" sz="2400" dirty="0"/>
              <a:t>In a rule (X-&gt;Y) If X and Y both occur </a:t>
            </a:r>
            <a:r>
              <a:rPr lang="en-US" sz="2400" dirty="0">
                <a:solidFill>
                  <a:srgbClr val="C00000"/>
                </a:solidFill>
              </a:rPr>
              <a:t>rarely</a:t>
            </a:r>
            <a:r>
              <a:rPr lang="en-US" sz="2400" dirty="0"/>
              <a:t>, even a few co-occurrences can make Lift very large</a:t>
            </a:r>
          </a:p>
          <a:p>
            <a:pPr marL="425196" indent="-342900"/>
            <a:r>
              <a:rPr lang="en-US" sz="2400" dirty="0"/>
              <a:t>Lift can also be </a:t>
            </a:r>
            <a:r>
              <a:rPr lang="en-US" sz="2400" dirty="0">
                <a:solidFill>
                  <a:srgbClr val="C00000"/>
                </a:solidFill>
              </a:rPr>
              <a:t>misleading</a:t>
            </a:r>
            <a:r>
              <a:rPr lang="en-US" sz="2400" dirty="0"/>
              <a:t> if it is used as the </a:t>
            </a:r>
            <a:r>
              <a:rPr lang="en-US" sz="2400" dirty="0">
                <a:solidFill>
                  <a:srgbClr val="C00000"/>
                </a:solidFill>
              </a:rPr>
              <a:t>only criterion</a:t>
            </a:r>
            <a:r>
              <a:rPr lang="en-US" sz="2400" dirty="0"/>
              <a:t> of interestingness</a:t>
            </a:r>
          </a:p>
          <a:p>
            <a:pPr marL="425196" indent="-342900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combination of interestingness measures </a:t>
            </a:r>
            <a:r>
              <a:rPr lang="en-US" sz="2400" dirty="0"/>
              <a:t>is required to extract </a:t>
            </a:r>
            <a:r>
              <a:rPr lang="en-US" sz="2400" dirty="0">
                <a:solidFill>
                  <a:srgbClr val="C00000"/>
                </a:solidFill>
              </a:rPr>
              <a:t>meaningful</a:t>
            </a:r>
            <a:r>
              <a:rPr lang="en-US" sz="2400" dirty="0"/>
              <a:t> association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936172" y="4525288"/>
                <a:ext cx="10885714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/>
                  <a:t>Lift (p →  q)   =  sup(</a:t>
                </a:r>
                <a:r>
                  <a:rPr lang="fr-CA" dirty="0" err="1"/>
                  <a:t>pUq</a:t>
                </a:r>
                <a:r>
                  <a:rPr lang="fr-CA" dirty="0"/>
                  <a:t>)/sup(p)*sup(q) =  (880 / 1000)   /   (( 930 / 1000) *</a:t>
                </a:r>
                <a:r>
                  <a:rPr lang="fr-CA" baseline="0" dirty="0"/>
                  <a:t> (930 / 1000)) = 1.02</a:t>
                </a:r>
              </a:p>
              <a:p>
                <a:r>
                  <a:rPr lang="fr-CA" dirty="0"/>
                  <a:t>Lift (r →  s)   =  sup(</a:t>
                </a:r>
                <a:r>
                  <a:rPr lang="fr-CA" dirty="0" err="1"/>
                  <a:t>rUs</a:t>
                </a:r>
                <a:r>
                  <a:rPr lang="fr-CA" dirty="0"/>
                  <a:t>)/sup(r)*sup(s) =  (20 / 1000)   /   (( 70 / 1000) * (70 / 1000)) = 4.08</a:t>
                </a:r>
              </a:p>
              <a:p>
                <a:endParaRPr lang="fr-CA" sz="2000" i="1" dirty="0">
                  <a:solidFill>
                    <a:srgbClr val="0070C0"/>
                  </a:solidFill>
                </a:endParaRPr>
              </a:p>
              <a:p>
                <a:r>
                  <a:rPr lang="fr-CA" sz="2000" i="1" dirty="0">
                    <a:solidFill>
                      <a:srgbClr val="0070C0"/>
                    </a:solidFill>
                  </a:rPr>
                  <a:t>lift</a:t>
                </a:r>
                <a:r>
                  <a:rPr lang="fr-CA" sz="20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CA" sz="2000" i="1">
                        <a:solidFill>
                          <a:srgbClr val="0070C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fr-CA" sz="2000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CA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fr-CA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𝑞</m:t>
                    </m:r>
                  </m:oMath>
                </a14:m>
                <a:r>
                  <a:rPr lang="fr-CA" sz="2000" dirty="0">
                    <a:solidFill>
                      <a:srgbClr val="0070C0"/>
                    </a:solidFill>
                  </a:rPr>
                  <a:t>)  =1.02    </a:t>
                </a:r>
                <a:r>
                  <a:rPr lang="fr-CA" sz="2000" dirty="0" err="1"/>
                  <a:t>even</a:t>
                </a:r>
                <a:r>
                  <a:rPr lang="fr-CA" sz="2000" dirty="0"/>
                  <a:t> if </a:t>
                </a:r>
                <a:r>
                  <a:rPr lang="fr-CA" sz="2000" dirty="0" err="1"/>
                  <a:t>they</a:t>
                </a:r>
                <a:r>
                  <a:rPr lang="fr-CA" sz="2000" dirty="0"/>
                  <a:t> </a:t>
                </a:r>
                <a:r>
                  <a:rPr lang="fr-CA" sz="2000" dirty="0" err="1"/>
                  <a:t>appear</a:t>
                </a:r>
                <a:r>
                  <a:rPr lang="fr-CA" sz="2000" dirty="0"/>
                  <a:t> </a:t>
                </a:r>
                <a:r>
                  <a:rPr lang="fr-CA" sz="2000" dirty="0" err="1"/>
                  <a:t>together</a:t>
                </a:r>
                <a:r>
                  <a:rPr lang="fr-CA" sz="2000" dirty="0"/>
                  <a:t> in </a:t>
                </a:r>
                <a:r>
                  <a:rPr lang="fr-CA" sz="2000" dirty="0">
                    <a:solidFill>
                      <a:srgbClr val="C00000"/>
                    </a:solidFill>
                  </a:rPr>
                  <a:t>88 % </a:t>
                </a:r>
                <a:r>
                  <a:rPr lang="fr-CA" sz="2000" dirty="0"/>
                  <a:t>of the transactions </a:t>
                </a:r>
                <a:r>
                  <a:rPr lang="fr-CA" sz="2000" dirty="0" err="1"/>
                  <a:t>with</a:t>
                </a:r>
                <a:r>
                  <a:rPr lang="fr-CA" sz="2000" dirty="0"/>
                  <a:t> conf of </a:t>
                </a:r>
                <a:r>
                  <a:rPr lang="fr-CA" sz="2000" dirty="0">
                    <a:solidFill>
                      <a:srgbClr val="C00000"/>
                    </a:solidFill>
                  </a:rPr>
                  <a:t>%94.6</a:t>
                </a:r>
              </a:p>
              <a:p>
                <a:r>
                  <a:rPr lang="fr-CA" sz="2000" dirty="0">
                    <a:solidFill>
                      <a:srgbClr val="0070C0"/>
                    </a:solidFill>
                  </a:rPr>
                  <a:t> </a:t>
                </a:r>
                <a:r>
                  <a:rPr lang="fr-CA" sz="2000" i="1" dirty="0">
                    <a:solidFill>
                      <a:srgbClr val="0070C0"/>
                    </a:solidFill>
                  </a:rPr>
                  <a:t>lift</a:t>
                </a:r>
                <a:r>
                  <a:rPr lang="fr-CA" sz="20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CA" sz="2000" i="1">
                        <a:solidFill>
                          <a:srgbClr val="0070C0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fr-CA" sz="2000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CA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fr-CA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r>
                  <a:rPr lang="fr-CA" sz="2000" dirty="0">
                    <a:solidFill>
                      <a:srgbClr val="0070C0"/>
                    </a:solidFill>
                  </a:rPr>
                  <a:t>) = 4.08  </a:t>
                </a:r>
                <a:r>
                  <a:rPr lang="fr-CA" sz="2000" dirty="0" err="1"/>
                  <a:t>even</a:t>
                </a:r>
                <a:r>
                  <a:rPr lang="fr-CA" sz="2000" dirty="0"/>
                  <a:t> if </a:t>
                </a:r>
                <a:r>
                  <a:rPr lang="fr-CA" sz="2000" dirty="0" err="1"/>
                  <a:t>they</a:t>
                </a:r>
                <a:r>
                  <a:rPr lang="fr-CA" sz="2000" dirty="0"/>
                  <a:t> </a:t>
                </a:r>
                <a:r>
                  <a:rPr lang="fr-CA" sz="2000" dirty="0" err="1"/>
                  <a:t>rarely</a:t>
                </a:r>
                <a:r>
                  <a:rPr lang="fr-CA" sz="2000" dirty="0"/>
                  <a:t> </a:t>
                </a:r>
                <a:r>
                  <a:rPr lang="fr-CA" sz="2000" dirty="0" err="1"/>
                  <a:t>appear</a:t>
                </a:r>
                <a:r>
                  <a:rPr lang="fr-CA" sz="2000" dirty="0"/>
                  <a:t> </a:t>
                </a:r>
                <a:r>
                  <a:rPr lang="fr-CA" sz="2000" dirty="0" err="1"/>
                  <a:t>together</a:t>
                </a:r>
                <a:r>
                  <a:rPr lang="fr-CA" sz="2000" dirty="0"/>
                  <a:t> (</a:t>
                </a:r>
                <a:r>
                  <a:rPr lang="fr-CA" sz="2000" dirty="0">
                    <a:solidFill>
                      <a:srgbClr val="C00000"/>
                    </a:solidFill>
                  </a:rPr>
                  <a:t>2%</a:t>
                </a:r>
                <a:r>
                  <a:rPr lang="fr-CA" sz="2000" dirty="0"/>
                  <a:t>) and</a:t>
                </a:r>
                <a:r>
                  <a:rPr lang="fr-CA" sz="2000" dirty="0">
                    <a:solidFill>
                      <a:srgbClr val="0070C0"/>
                    </a:solidFill>
                  </a:rPr>
                  <a:t> </a:t>
                </a:r>
                <a:r>
                  <a:rPr lang="fr-CA" sz="2000" dirty="0"/>
                  <a:t>conf </a:t>
                </a:r>
                <a:r>
                  <a:rPr lang="fr-CA" sz="2000" dirty="0" err="1"/>
                  <a:t>is</a:t>
                </a:r>
                <a:r>
                  <a:rPr lang="fr-CA" sz="2000" dirty="0"/>
                  <a:t> </a:t>
                </a:r>
                <a:r>
                  <a:rPr lang="fr-CA" sz="2000" dirty="0">
                    <a:solidFill>
                      <a:srgbClr val="C00000"/>
                    </a:solidFill>
                  </a:rPr>
                  <a:t>%28.6</a:t>
                </a:r>
              </a:p>
              <a:p>
                <a:endParaRPr lang="fr-CA" sz="2000" dirty="0"/>
              </a:p>
              <a:p>
                <a:r>
                  <a:rPr lang="fr-CA" sz="2000" dirty="0"/>
                  <a:t>In </a:t>
                </a:r>
                <a:r>
                  <a:rPr lang="fr-CA" sz="2000" dirty="0" err="1"/>
                  <a:t>this</a:t>
                </a:r>
                <a:r>
                  <a:rPr lang="fr-CA" sz="2000" dirty="0"/>
                  <a:t> case, </a:t>
                </a:r>
                <a:r>
                  <a:rPr lang="fr-CA" sz="2000" dirty="0">
                    <a:solidFill>
                      <a:srgbClr val="C00000"/>
                    </a:solidFill>
                  </a:rPr>
                  <a:t>lift </a:t>
                </a:r>
                <a:r>
                  <a:rPr lang="fr-CA" sz="2000" dirty="0" err="1">
                    <a:solidFill>
                      <a:srgbClr val="C00000"/>
                    </a:solidFill>
                  </a:rPr>
                  <a:t>is</a:t>
                </a:r>
                <a:r>
                  <a:rPr lang="fr-CA" sz="2000" dirty="0">
                    <a:solidFill>
                      <a:srgbClr val="C00000"/>
                    </a:solidFill>
                  </a:rPr>
                  <a:t> </a:t>
                </a:r>
                <a:r>
                  <a:rPr lang="fr-CA" sz="2000" dirty="0" err="1">
                    <a:solidFill>
                      <a:srgbClr val="C00000"/>
                    </a:solidFill>
                  </a:rPr>
                  <a:t>misleading</a:t>
                </a:r>
                <a:r>
                  <a:rPr lang="fr-CA" sz="2000" dirty="0">
                    <a:solidFill>
                      <a:srgbClr val="C00000"/>
                    </a:solidFill>
                  </a:rPr>
                  <a:t> </a:t>
                </a:r>
                <a:r>
                  <a:rPr lang="fr-CA" sz="2000" dirty="0"/>
                  <a:t>but support and  confidence </a:t>
                </a:r>
                <a:r>
                  <a:rPr lang="fr-CA" sz="2000" dirty="0" err="1"/>
                  <a:t>provide</a:t>
                </a:r>
                <a:r>
                  <a:rPr lang="fr-CA" sz="2000" dirty="0"/>
                  <a:t> </a:t>
                </a:r>
                <a:r>
                  <a:rPr lang="fr-CA" sz="2000" dirty="0" err="1"/>
                  <a:t>better</a:t>
                </a:r>
                <a:r>
                  <a:rPr lang="fr-CA" sz="2000" dirty="0"/>
                  <a:t> </a:t>
                </a:r>
                <a:r>
                  <a:rPr lang="fr-CA" sz="2000" dirty="0" err="1"/>
                  <a:t>results</a:t>
                </a:r>
                <a:endParaRPr lang="fr-CA" sz="2000" dirty="0"/>
              </a:p>
              <a:p>
                <a:endParaRPr lang="fr-CA" sz="2000" dirty="0">
                  <a:solidFill>
                    <a:srgbClr val="0070C0"/>
                  </a:solidFill>
                </a:endParaRPr>
              </a:p>
              <a:p>
                <a:endParaRPr lang="fr-CA" sz="2000" dirty="0"/>
              </a:p>
              <a:p>
                <a:endParaRPr lang="fr-CA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36172" y="4525288"/>
                <a:ext cx="10885714" cy="3108543"/>
              </a:xfrm>
              <a:prstGeom prst="rect">
                <a:avLst/>
              </a:prstGeom>
              <a:blipFill>
                <a:blip r:embed="rId7"/>
                <a:stretch>
                  <a:fillRect l="-616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65054F-F9A7-0769-636F-0C2B170BA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475" y="2743199"/>
            <a:ext cx="5615668" cy="16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D675-A05B-9E67-6266-CA85012B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398688"/>
            <a:ext cx="10515600" cy="1325563"/>
          </a:xfrm>
        </p:spPr>
        <p:txBody>
          <a:bodyPr/>
          <a:lstStyle/>
          <a:p>
            <a:r>
              <a:rPr lang="en-US" altLang="en-US" spc="-95" dirty="0"/>
              <a:t>Subjective vs Objective Measures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C600F-A6DC-3536-95F2-FC535EA3D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825625"/>
            <a:ext cx="6948715" cy="477111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u="sng" dirty="0"/>
              <a:t>Objective measures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Rank patterns based on </a:t>
            </a:r>
            <a:r>
              <a:rPr lang="en-US" altLang="en-US" dirty="0">
                <a:solidFill>
                  <a:srgbClr val="C00000"/>
                </a:solidFill>
              </a:rPr>
              <a:t>quantitative</a:t>
            </a:r>
            <a:r>
              <a:rPr lang="en-US" altLang="en-US" dirty="0"/>
              <a:t> interestingness measures of association such as support, confidence, lift, etc.</a:t>
            </a:r>
          </a:p>
          <a:p>
            <a:pPr lvl="1">
              <a:buFont typeface="Arial" charset="0"/>
              <a:buNone/>
            </a:pPr>
            <a:endParaRPr lang="en-US" altLang="en-US" dirty="0"/>
          </a:p>
          <a:p>
            <a:r>
              <a:rPr lang="en-US" altLang="en-US" b="1" dirty="0"/>
              <a:t>Subjective measures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Rank patterns according to subject matter expert’s interpretation:</a:t>
            </a:r>
          </a:p>
          <a:p>
            <a:pPr lvl="2"/>
            <a:r>
              <a:rPr lang="en-US" altLang="en-US" dirty="0"/>
              <a:t> A pattern is subjectively interesting if it </a:t>
            </a:r>
            <a:r>
              <a:rPr lang="en-US" altLang="en-US" dirty="0">
                <a:solidFill>
                  <a:srgbClr val="C00000"/>
                </a:solidFill>
              </a:rPr>
              <a:t>contradicts the expectation </a:t>
            </a:r>
            <a:r>
              <a:rPr lang="en-US" altLang="en-US" dirty="0"/>
              <a:t>of a user</a:t>
            </a:r>
          </a:p>
          <a:p>
            <a:pPr marL="914400" lvl="2" indent="0">
              <a:buNone/>
            </a:pPr>
            <a:r>
              <a:rPr lang="en-US" altLang="en-US" dirty="0"/>
              <a:t>     e.g., a rare (low support) sequence of genes</a:t>
            </a:r>
          </a:p>
          <a:p>
            <a:pPr marL="914400" lvl="2" indent="0">
              <a:buNone/>
            </a:pPr>
            <a:endParaRPr lang="en-US" altLang="en-US" dirty="0"/>
          </a:p>
          <a:p>
            <a:pPr lvl="2"/>
            <a:r>
              <a:rPr lang="en-US" altLang="en-US" dirty="0"/>
              <a:t> A pattern is subjectively interesting if it is </a:t>
            </a:r>
            <a:r>
              <a:rPr lang="en-US" altLang="en-US" dirty="0">
                <a:solidFill>
                  <a:srgbClr val="C00000"/>
                </a:solidFill>
              </a:rPr>
              <a:t>actionable</a:t>
            </a:r>
          </a:p>
          <a:p>
            <a:pPr marL="914400" lvl="2" indent="0">
              <a:buNone/>
            </a:pPr>
            <a:r>
              <a:rPr lang="en-US" altLang="en-US" dirty="0"/>
              <a:t>     e.g., a pattern of fraud / money laundering (with low support) in financial transactions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D1BAF2-FC54-9B6C-79AB-7124E76D7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23324"/>
              </p:ext>
            </p:extLst>
          </p:nvPr>
        </p:nvGraphicFramePr>
        <p:xfrm>
          <a:off x="7590972" y="1967139"/>
          <a:ext cx="452120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521240" imgH="4108320" progId="">
                  <p:embed/>
                </p:oleObj>
              </mc:Choice>
              <mc:Fallback>
                <p:oleObj name="PBrush" r:id="rId2" imgW="4521240" imgH="41083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8BBCE6E-04F4-8E70-C2C9-3A343D4754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90972" y="1967139"/>
                        <a:ext cx="4521200" cy="410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67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9343" y="192768"/>
            <a:ext cx="7772400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pc="-95" dirty="0"/>
              <a:t>Rule Mining - Problem Statement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9343" y="1571625"/>
            <a:ext cx="11047688" cy="49489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ea typeface="新細明體" charset="-120"/>
              </a:rPr>
              <a:t>Given a set of transactions, the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goal</a:t>
            </a:r>
            <a:r>
              <a:rPr lang="en-US" altLang="zh-TW" dirty="0">
                <a:ea typeface="新細明體" charset="-120"/>
              </a:rPr>
              <a:t> of is to find all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rules</a:t>
            </a:r>
            <a:r>
              <a:rPr lang="en-US" altLang="zh-TW" dirty="0">
                <a:ea typeface="新細明體" charset="-120"/>
              </a:rPr>
              <a:t> having: </a:t>
            </a:r>
          </a:p>
          <a:p>
            <a:pPr lvl="1"/>
            <a:r>
              <a:rPr lang="en-US" altLang="zh-TW" b="1" dirty="0">
                <a:ea typeface="新細明體" charset="-120"/>
              </a:rPr>
              <a:t>Support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  <a:cs typeface="Arial" charset="0"/>
              </a:rPr>
              <a:t>≥ </a:t>
            </a:r>
            <a:r>
              <a:rPr lang="en-US" altLang="zh-TW" i="1" dirty="0">
                <a:ea typeface="新細明體" charset="-120"/>
                <a:cs typeface="Arial" charset="0"/>
              </a:rPr>
              <a:t>min-sup </a:t>
            </a:r>
            <a:r>
              <a:rPr lang="en-US" altLang="zh-TW" dirty="0">
                <a:ea typeface="新細明體" charset="-120"/>
                <a:cs typeface="Arial" charset="0"/>
              </a:rPr>
              <a:t>threshold                </a:t>
            </a:r>
            <a:r>
              <a:rPr lang="en-US" altLang="zh-TW" dirty="0">
                <a:solidFill>
                  <a:schemeClr val="accent1"/>
                </a:solidFill>
                <a:ea typeface="新細明體" charset="-120"/>
                <a:cs typeface="Arial" charset="0"/>
              </a:rPr>
              <a:t>(Hyper-parameter)</a:t>
            </a:r>
          </a:p>
          <a:p>
            <a:pPr lvl="1"/>
            <a:r>
              <a:rPr lang="en-US" altLang="zh-TW" b="1" dirty="0">
                <a:ea typeface="新細明體" charset="-120"/>
                <a:cs typeface="Arial" charset="0"/>
              </a:rPr>
              <a:t>Confidence</a:t>
            </a:r>
            <a:r>
              <a:rPr lang="en-US" altLang="zh-TW" dirty="0">
                <a:ea typeface="新細明體" charset="-120"/>
                <a:cs typeface="Arial" charset="0"/>
              </a:rPr>
              <a:t> ≥ </a:t>
            </a:r>
            <a:r>
              <a:rPr lang="en-US" altLang="zh-TW" i="1" dirty="0">
                <a:ea typeface="新細明體" charset="-120"/>
                <a:cs typeface="Arial" charset="0"/>
              </a:rPr>
              <a:t>min-conf </a:t>
            </a:r>
            <a:r>
              <a:rPr lang="en-US" altLang="zh-TW" dirty="0">
                <a:ea typeface="新細明體" charset="-120"/>
                <a:cs typeface="Arial" charset="0"/>
              </a:rPr>
              <a:t>threshold         </a:t>
            </a:r>
            <a:r>
              <a:rPr lang="en-US" altLang="zh-TW" dirty="0">
                <a:solidFill>
                  <a:schemeClr val="accent1"/>
                </a:solidFill>
                <a:ea typeface="新細明體" charset="-120"/>
                <a:cs typeface="Arial" charset="0"/>
              </a:rPr>
              <a:t>(Hyper-parameter)</a:t>
            </a:r>
          </a:p>
          <a:p>
            <a:pPr lvl="1"/>
            <a:r>
              <a:rPr lang="en-US" altLang="zh-TW" b="1" dirty="0">
                <a:ea typeface="新細明體" charset="-120"/>
                <a:cs typeface="Arial" charset="0"/>
              </a:rPr>
              <a:t>Lift</a:t>
            </a:r>
            <a:r>
              <a:rPr lang="en-US" altLang="zh-TW" dirty="0">
                <a:ea typeface="新細明體" charset="-120"/>
                <a:cs typeface="Arial" charset="0"/>
              </a:rPr>
              <a:t> ≥ </a:t>
            </a:r>
            <a:r>
              <a:rPr lang="en-US" altLang="zh-TW" i="1" dirty="0">
                <a:ea typeface="新細明體" charset="-120"/>
                <a:cs typeface="Arial" charset="0"/>
              </a:rPr>
              <a:t>min-</a:t>
            </a:r>
            <a:r>
              <a:rPr lang="en-US" altLang="zh-TW" i="1" dirty="0" err="1">
                <a:ea typeface="新細明體" charset="-120"/>
                <a:cs typeface="Arial" charset="0"/>
              </a:rPr>
              <a:t>lif</a:t>
            </a:r>
            <a:r>
              <a:rPr lang="en-US" altLang="zh-TW" i="1" dirty="0">
                <a:ea typeface="新細明體" charset="-120"/>
                <a:cs typeface="Arial" charset="0"/>
              </a:rPr>
              <a:t> </a:t>
            </a:r>
            <a:r>
              <a:rPr lang="en-US" altLang="zh-TW" dirty="0">
                <a:ea typeface="新細明體" charset="-120"/>
                <a:cs typeface="Arial" charset="0"/>
              </a:rPr>
              <a:t>threshold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ea typeface="新細明體" charset="-120"/>
                <a:cs typeface="Arial" charset="0"/>
              </a:rPr>
              <a:t>                            </a:t>
            </a:r>
            <a:r>
              <a:rPr lang="en-US" altLang="zh-TW" dirty="0">
                <a:solidFill>
                  <a:schemeClr val="accent1"/>
                </a:solidFill>
                <a:ea typeface="新細明體" charset="-120"/>
                <a:cs typeface="Arial" charset="0"/>
              </a:rPr>
              <a:t>(Hyper-parameter)</a:t>
            </a:r>
          </a:p>
          <a:p>
            <a:pPr lvl="1"/>
            <a:r>
              <a:rPr lang="en-US" altLang="zh-TW" b="1" dirty="0">
                <a:ea typeface="新細明體" charset="-120"/>
                <a:cs typeface="Arial" charset="0"/>
              </a:rPr>
              <a:t>Other</a:t>
            </a:r>
            <a:r>
              <a:rPr lang="en-US" altLang="zh-TW" dirty="0">
                <a:ea typeface="新細明體" charset="-120"/>
                <a:cs typeface="Arial" charset="0"/>
              </a:rPr>
              <a:t> measures (if applicable)</a:t>
            </a:r>
          </a:p>
          <a:p>
            <a:pPr marL="457200" lvl="1" indent="0">
              <a:buNone/>
            </a:pPr>
            <a:endParaRPr lang="en-US" altLang="zh-TW" dirty="0">
              <a:ea typeface="新細明體" charset="-120"/>
              <a:cs typeface="Arial" charset="0"/>
            </a:endParaRPr>
          </a:p>
          <a:p>
            <a:pPr marL="0" lvl="1" indent="0">
              <a:buNone/>
            </a:pPr>
            <a:r>
              <a:rPr lang="en-US" altLang="zh-TW" dirty="0">
                <a:ea typeface="新細明體" charset="-120"/>
                <a:cs typeface="Arial" charset="0"/>
              </a:rPr>
              <a:t>For this purpose,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  <a:cs typeface="Arial" charset="0"/>
              </a:rPr>
              <a:t>three</a:t>
            </a:r>
            <a:r>
              <a:rPr lang="en-US" altLang="zh-TW" dirty="0">
                <a:ea typeface="新細明體" charset="-120"/>
                <a:cs typeface="Arial" charset="0"/>
              </a:rPr>
              <a:t> steps are required:</a:t>
            </a:r>
          </a:p>
          <a:p>
            <a:pPr marL="739775" lvl="1" indent="-282575">
              <a:buFont typeface="Arial" charset="0"/>
              <a:buAutoNum type="arabicPeriod"/>
            </a:pPr>
            <a:r>
              <a:rPr lang="en-US" altLang="zh-TW" b="1" dirty="0">
                <a:ea typeface="新細明體" charset="-120"/>
              </a:rPr>
              <a:t>Finding Frequent </a:t>
            </a:r>
            <a:r>
              <a:rPr lang="en-US" altLang="zh-TW" b="1" dirty="0" err="1">
                <a:ea typeface="新細明體" charset="-120"/>
              </a:rPr>
              <a:t>Itemsets</a:t>
            </a:r>
            <a:r>
              <a:rPr lang="en-US" altLang="zh-TW" b="1" dirty="0">
                <a:ea typeface="新細明體" charset="-120"/>
              </a:rPr>
              <a:t> (to satisfy support requirement)</a:t>
            </a:r>
          </a:p>
          <a:p>
            <a:pPr lvl="2"/>
            <a:r>
              <a:rPr lang="en-US" altLang="zh-TW" dirty="0">
                <a:ea typeface="新細明體" charset="-120"/>
              </a:rPr>
              <a:t>Find all </a:t>
            </a:r>
            <a:r>
              <a:rPr lang="en-US" altLang="zh-TW" dirty="0" err="1">
                <a:ea typeface="新細明體" charset="-120"/>
              </a:rPr>
              <a:t>itemsets</a:t>
            </a:r>
            <a:r>
              <a:rPr lang="en-US" altLang="zh-TW" dirty="0">
                <a:ea typeface="新細明體" charset="-120"/>
              </a:rPr>
              <a:t> whose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support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  <a:sym typeface="Symbol" pitchFamily="18" charset="2"/>
              </a:rPr>
              <a:t>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min-sup</a:t>
            </a:r>
          </a:p>
          <a:p>
            <a:pPr marL="1295400" lvl="2" indent="-381000">
              <a:buNone/>
            </a:pPr>
            <a:endParaRPr lang="en-US" altLang="zh-TW" dirty="0">
              <a:ea typeface="新細明體" charset="-120"/>
            </a:endParaRPr>
          </a:p>
          <a:p>
            <a:pPr marL="739775" lvl="1" indent="-282575">
              <a:buFont typeface="Arial" charset="0"/>
              <a:buAutoNum type="arabicPeriod"/>
            </a:pPr>
            <a:r>
              <a:rPr lang="en-US" altLang="zh-TW" b="1" dirty="0">
                <a:ea typeface="新細明體" charset="-120"/>
              </a:rPr>
              <a:t>Generation of Reliable Rules (to satisfy confidence requirement)</a:t>
            </a:r>
          </a:p>
          <a:p>
            <a:pPr lvl="2"/>
            <a:r>
              <a:rPr lang="en-US" altLang="zh-TW" dirty="0">
                <a:ea typeface="新細明體" charset="-120"/>
              </a:rPr>
              <a:t>Generate reliable rules with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confidence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  <a:sym typeface="Symbol" pitchFamily="18" charset="2"/>
              </a:rPr>
              <a:t> 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min-conf </a:t>
            </a:r>
            <a:r>
              <a:rPr lang="en-US" altLang="zh-TW" dirty="0">
                <a:ea typeface="新細明體" charset="-120"/>
              </a:rPr>
              <a:t>from frequent </a:t>
            </a:r>
            <a:r>
              <a:rPr lang="en-US" altLang="zh-TW" dirty="0" err="1">
                <a:ea typeface="新細明體" charset="-120"/>
              </a:rPr>
              <a:t>itemsets</a:t>
            </a:r>
            <a:endParaRPr lang="en-US" altLang="zh-TW" dirty="0">
              <a:ea typeface="新細明體" charset="-120"/>
            </a:endParaRPr>
          </a:p>
          <a:p>
            <a:pPr marL="914400" lvl="2" indent="0">
              <a:buNone/>
            </a:pPr>
            <a:endParaRPr lang="en-US" altLang="zh-TW" dirty="0">
              <a:ea typeface="新細明體" charset="-120"/>
            </a:endParaRPr>
          </a:p>
          <a:p>
            <a:pPr marL="463550" lvl="2" indent="0">
              <a:buNone/>
            </a:pPr>
            <a:r>
              <a:rPr lang="en-US" altLang="zh-TW" sz="2400" b="1" dirty="0">
                <a:ea typeface="新細明體" charset="-120"/>
              </a:rPr>
              <a:t>3. Filtering Rules (to satisfy lift and other requirements)</a:t>
            </a:r>
          </a:p>
          <a:p>
            <a:pPr lvl="2"/>
            <a:r>
              <a:rPr lang="en-US" altLang="zh-TW" dirty="0">
                <a:ea typeface="新細明體" charset="-120"/>
              </a:rPr>
              <a:t>Filter rules with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low lift, … </a:t>
            </a:r>
            <a:r>
              <a:rPr lang="en-US" altLang="zh-TW" dirty="0">
                <a:ea typeface="新細明體" charset="-120"/>
              </a:rPr>
              <a:t>from rules</a:t>
            </a:r>
          </a:p>
          <a:p>
            <a:pPr marL="914400" lvl="2" indent="0">
              <a:buNone/>
            </a:pPr>
            <a:endParaRPr lang="en-US" altLang="zh-TW" b="1" dirty="0">
              <a:ea typeface="新細明體" charset="-120"/>
            </a:endParaRPr>
          </a:p>
          <a:p>
            <a:pPr marL="1295400" lvl="2" indent="-381000">
              <a:buFont typeface="Arial" charset="0"/>
              <a:buChar char="–"/>
            </a:pPr>
            <a:endParaRPr lang="en-US" altLang="zh-TW" dirty="0">
              <a:ea typeface="新細明體" charset="-120"/>
            </a:endParaRPr>
          </a:p>
          <a:p>
            <a:pPr marL="914400" lvl="2" indent="0">
              <a:buNone/>
            </a:pPr>
            <a:endParaRPr lang="en-US" altLang="zh-TW" dirty="0">
              <a:ea typeface="新細明體" charset="-120"/>
            </a:endParaRPr>
          </a:p>
          <a:p>
            <a:pPr marL="533400" indent="-533400"/>
            <a:endParaRPr lang="en-US" altLang="zh-TW" dirty="0">
              <a:ea typeface="新細明體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81B6-9E04-2412-05AA-E579BADD1013}"/>
              </a:ext>
            </a:extLst>
          </p:cNvPr>
          <p:cNvSpPr txBox="1"/>
          <p:nvPr/>
        </p:nvSpPr>
        <p:spPr>
          <a:xfrm>
            <a:off x="6892147" y="4256509"/>
            <a:ext cx="5061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dirty="0">
                <a:sym typeface="Symbol" charset="2"/>
              </a:rPr>
              <a:t>{A,B,C} is a frequent itemset then:</a:t>
            </a:r>
          </a:p>
          <a:p>
            <a:pPr lvl="1"/>
            <a:r>
              <a:rPr lang="en-US" altLang="en-US" dirty="0">
                <a:sym typeface="Symbol" charset="2"/>
              </a:rPr>
              <a:t>AB C, AC B, and BC A rules are frequent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810188" y="110332"/>
            <a:ext cx="9699171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pc="-95" dirty="0"/>
              <a:t>Finding Frequent </a:t>
            </a:r>
            <a:r>
              <a:rPr lang="en-US" altLang="zh-TW" spc="-95" dirty="0" err="1"/>
              <a:t>Itemsets</a:t>
            </a:r>
            <a:r>
              <a:rPr lang="en-US" altLang="zh-TW" spc="-95" dirty="0"/>
              <a:t> - </a:t>
            </a:r>
            <a:r>
              <a:rPr lang="en-US" altLang="zh-TW" dirty="0">
                <a:ea typeface="新細明體" charset="-120"/>
              </a:rPr>
              <a:t>Brute-force</a:t>
            </a:r>
            <a:endParaRPr lang="en-US" altLang="zh-TW" spc="-95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9699" y="1355726"/>
            <a:ext cx="11119640" cy="5410200"/>
          </a:xfrm>
        </p:spPr>
        <p:txBody>
          <a:bodyPr/>
          <a:lstStyle/>
          <a:p>
            <a:pPr marL="347663" indent="-347663"/>
            <a:r>
              <a:rPr lang="en-US" altLang="zh-TW" sz="2600" dirty="0">
                <a:ea typeface="新細明體" charset="-120"/>
              </a:rPr>
              <a:t>In brute-force approach: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Each itemset </a:t>
            </a:r>
            <a:r>
              <a:rPr lang="en-US" altLang="zh-TW" sz="2600" dirty="0">
                <a:ea typeface="新細明體" charset="-120"/>
              </a:rPr>
              <a:t>is a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candidate</a:t>
            </a:r>
            <a:r>
              <a:rPr lang="en-US" altLang="zh-TW" sz="2600" dirty="0">
                <a:ea typeface="新細明體" charset="-120"/>
              </a:rPr>
              <a:t> frequent itemset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600" dirty="0">
                <a:ea typeface="新細明體" charset="-120"/>
              </a:rPr>
              <a:t>Count the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support</a:t>
            </a:r>
            <a:r>
              <a:rPr lang="en-US" altLang="zh-TW" sz="2600" dirty="0">
                <a:ea typeface="新細明體" charset="-120"/>
              </a:rPr>
              <a:t> of each candidate by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scanning the database</a:t>
            </a:r>
          </a:p>
          <a:p>
            <a:pPr marL="342900" lvl="1" indent="-342900"/>
            <a:r>
              <a:rPr lang="en-US" altLang="zh-TW" sz="2600" dirty="0">
                <a:ea typeface="新細明體" charset="-120"/>
              </a:rPr>
              <a:t>Brute-force approach is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computationally expensive </a:t>
            </a:r>
            <a:r>
              <a:rPr lang="en-US" altLang="zh-TW" sz="2600" dirty="0">
                <a:ea typeface="新細明體" charset="-120"/>
              </a:rPr>
              <a:t>in large datasets</a:t>
            </a:r>
          </a:p>
          <a:p>
            <a:pPr lvl="1"/>
            <a:endParaRPr lang="en-US" altLang="zh-TW" dirty="0">
              <a:solidFill>
                <a:srgbClr val="C00000"/>
              </a:solidFill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marL="457200" lvl="1" indent="0">
              <a:buNone/>
            </a:pPr>
            <a:endParaRPr lang="en-US" altLang="zh-TW" dirty="0">
              <a:ea typeface="新細明體" charset="-120"/>
            </a:endParaRPr>
          </a:p>
          <a:p>
            <a:pPr marL="457200" lvl="1" indent="0">
              <a:buNone/>
            </a:pPr>
            <a:endParaRPr lang="en-US" altLang="zh-TW" dirty="0">
              <a:solidFill>
                <a:srgbClr val="C00000"/>
              </a:solidFill>
              <a:ea typeface="新細明體" charset="-120"/>
            </a:endParaRPr>
          </a:p>
          <a:p>
            <a:pPr marL="457200" lvl="1" indent="0">
              <a:buNone/>
            </a:pPr>
            <a:endParaRPr lang="en-US" altLang="zh-TW" sz="2800" dirty="0">
              <a:solidFill>
                <a:srgbClr val="C00000"/>
              </a:solidFill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</p:txBody>
      </p:sp>
      <p:sp>
        <p:nvSpPr>
          <p:cNvPr id="60420" name="AutoShape 4"/>
          <p:cNvSpPr>
            <a:spLocks noChangeAspect="1" noChangeArrowheads="1" noTextEdit="1"/>
          </p:cNvSpPr>
          <p:nvPr/>
        </p:nvSpPr>
        <p:spPr bwMode="auto">
          <a:xfrm>
            <a:off x="2668588" y="2743200"/>
            <a:ext cx="728186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0421" name="Group 5"/>
          <p:cNvGrpSpPr>
            <a:grpSpLocks/>
          </p:cNvGrpSpPr>
          <p:nvPr/>
        </p:nvGrpSpPr>
        <p:grpSpPr bwMode="auto">
          <a:xfrm>
            <a:off x="2632303" y="3887316"/>
            <a:ext cx="3551237" cy="1870074"/>
            <a:chOff x="1137" y="2045"/>
            <a:chExt cx="2237" cy="1178"/>
          </a:xfrm>
        </p:grpSpPr>
        <p:grpSp>
          <p:nvGrpSpPr>
            <p:cNvPr id="60422" name="Group 6"/>
            <p:cNvGrpSpPr>
              <a:grpSpLocks/>
            </p:cNvGrpSpPr>
            <p:nvPr/>
          </p:nvGrpSpPr>
          <p:grpSpPr bwMode="auto">
            <a:xfrm>
              <a:off x="1143" y="2045"/>
              <a:ext cx="2231" cy="1094"/>
              <a:chOff x="1143" y="2045"/>
              <a:chExt cx="2231" cy="1094"/>
            </a:xfrm>
          </p:grpSpPr>
          <p:sp>
            <p:nvSpPr>
              <p:cNvPr id="60423" name="Rectangle 7"/>
              <p:cNvSpPr>
                <a:spLocks noChangeArrowheads="1"/>
              </p:cNvSpPr>
              <p:nvPr/>
            </p:nvSpPr>
            <p:spPr bwMode="auto">
              <a:xfrm>
                <a:off x="1189" y="2057"/>
                <a:ext cx="314" cy="17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24" name="Rectangle 8"/>
              <p:cNvSpPr>
                <a:spLocks noChangeArrowheads="1"/>
              </p:cNvSpPr>
              <p:nvPr/>
            </p:nvSpPr>
            <p:spPr bwMode="auto">
              <a:xfrm>
                <a:off x="1189" y="2060"/>
                <a:ext cx="21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i="1">
                    <a:solidFill>
                      <a:srgbClr val="000000"/>
                    </a:solidFill>
                  </a:rPr>
                  <a:t>TID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25" name="Rectangle 9"/>
              <p:cNvSpPr>
                <a:spLocks noChangeArrowheads="1"/>
              </p:cNvSpPr>
              <p:nvPr/>
            </p:nvSpPr>
            <p:spPr bwMode="auto">
              <a:xfrm>
                <a:off x="1448" y="2060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i="1">
                    <a:solidFill>
                      <a:srgbClr val="00000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26" name="Rectangle 10"/>
              <p:cNvSpPr>
                <a:spLocks noChangeArrowheads="1"/>
              </p:cNvSpPr>
              <p:nvPr/>
            </p:nvSpPr>
            <p:spPr bwMode="auto">
              <a:xfrm>
                <a:off x="1154" y="2057"/>
                <a:ext cx="35" cy="17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27" name="Rectangle 11"/>
              <p:cNvSpPr>
                <a:spLocks noChangeArrowheads="1"/>
              </p:cNvSpPr>
              <p:nvPr/>
            </p:nvSpPr>
            <p:spPr bwMode="auto">
              <a:xfrm>
                <a:off x="1503" y="2057"/>
                <a:ext cx="37" cy="17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28" name="Rectangle 12"/>
              <p:cNvSpPr>
                <a:spLocks noChangeArrowheads="1"/>
              </p:cNvSpPr>
              <p:nvPr/>
            </p:nvSpPr>
            <p:spPr bwMode="auto">
              <a:xfrm>
                <a:off x="1154" y="2229"/>
                <a:ext cx="386" cy="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29" name="Rectangle 13"/>
              <p:cNvSpPr>
                <a:spLocks noChangeArrowheads="1"/>
              </p:cNvSpPr>
              <p:nvPr/>
            </p:nvSpPr>
            <p:spPr bwMode="auto">
              <a:xfrm>
                <a:off x="1584" y="2057"/>
                <a:ext cx="1744" cy="17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0" name="Rectangle 14"/>
              <p:cNvSpPr>
                <a:spLocks noChangeArrowheads="1"/>
              </p:cNvSpPr>
              <p:nvPr/>
            </p:nvSpPr>
            <p:spPr bwMode="auto">
              <a:xfrm>
                <a:off x="1584" y="2060"/>
                <a:ext cx="353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i="1">
                    <a:solidFill>
                      <a:srgbClr val="010000"/>
                    </a:solidFill>
                  </a:rPr>
                  <a:t>Items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31" name="Rectangle 15"/>
              <p:cNvSpPr>
                <a:spLocks noChangeArrowheads="1"/>
              </p:cNvSpPr>
              <p:nvPr/>
            </p:nvSpPr>
            <p:spPr bwMode="auto">
              <a:xfrm>
                <a:off x="1926" y="2060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i="1">
                    <a:solidFill>
                      <a:srgbClr val="01000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32" name="Rectangle 16"/>
              <p:cNvSpPr>
                <a:spLocks noChangeArrowheads="1"/>
              </p:cNvSpPr>
              <p:nvPr/>
            </p:nvSpPr>
            <p:spPr bwMode="auto">
              <a:xfrm>
                <a:off x="1546" y="2057"/>
                <a:ext cx="38" cy="17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3" name="Rectangle 17"/>
              <p:cNvSpPr>
                <a:spLocks noChangeArrowheads="1"/>
              </p:cNvSpPr>
              <p:nvPr/>
            </p:nvSpPr>
            <p:spPr bwMode="auto">
              <a:xfrm>
                <a:off x="3328" y="2057"/>
                <a:ext cx="36" cy="17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4" name="Rectangle 18"/>
              <p:cNvSpPr>
                <a:spLocks noChangeArrowheads="1"/>
              </p:cNvSpPr>
              <p:nvPr/>
            </p:nvSpPr>
            <p:spPr bwMode="auto">
              <a:xfrm>
                <a:off x="1546" y="2229"/>
                <a:ext cx="1818" cy="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5" name="Rectangle 19"/>
              <p:cNvSpPr>
                <a:spLocks noChangeArrowheads="1"/>
              </p:cNvSpPr>
              <p:nvPr/>
            </p:nvSpPr>
            <p:spPr bwMode="auto">
              <a:xfrm>
                <a:off x="1143" y="2045"/>
                <a:ext cx="11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6" name="Line 20"/>
              <p:cNvSpPr>
                <a:spLocks noChangeShapeType="1"/>
              </p:cNvSpPr>
              <p:nvPr/>
            </p:nvSpPr>
            <p:spPr bwMode="auto">
              <a:xfrm>
                <a:off x="1143" y="204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7" name="Rectangle 21"/>
              <p:cNvSpPr>
                <a:spLocks noChangeArrowheads="1"/>
              </p:cNvSpPr>
              <p:nvPr/>
            </p:nvSpPr>
            <p:spPr bwMode="auto">
              <a:xfrm>
                <a:off x="1143" y="204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8" name="Line 22"/>
              <p:cNvSpPr>
                <a:spLocks noChangeShapeType="1"/>
              </p:cNvSpPr>
              <p:nvPr/>
            </p:nvSpPr>
            <p:spPr bwMode="auto">
              <a:xfrm>
                <a:off x="1143" y="2045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39" name="Line 23"/>
              <p:cNvSpPr>
                <a:spLocks noChangeShapeType="1"/>
              </p:cNvSpPr>
              <p:nvPr/>
            </p:nvSpPr>
            <p:spPr bwMode="auto">
              <a:xfrm>
                <a:off x="1143" y="2045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0" name="Rectangle 24"/>
              <p:cNvSpPr>
                <a:spLocks noChangeArrowheads="1"/>
              </p:cNvSpPr>
              <p:nvPr/>
            </p:nvSpPr>
            <p:spPr bwMode="auto">
              <a:xfrm>
                <a:off x="1154" y="2045"/>
                <a:ext cx="38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1" name="Line 25"/>
              <p:cNvSpPr>
                <a:spLocks noChangeShapeType="1"/>
              </p:cNvSpPr>
              <p:nvPr/>
            </p:nvSpPr>
            <p:spPr bwMode="auto">
              <a:xfrm>
                <a:off x="1154" y="2045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2" name="Rectangle 26"/>
              <p:cNvSpPr>
                <a:spLocks noChangeArrowheads="1"/>
              </p:cNvSpPr>
              <p:nvPr/>
            </p:nvSpPr>
            <p:spPr bwMode="auto">
              <a:xfrm>
                <a:off x="1154" y="2056"/>
                <a:ext cx="386" cy="1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3" name="Rectangle 27"/>
              <p:cNvSpPr>
                <a:spLocks noChangeArrowheads="1"/>
              </p:cNvSpPr>
              <p:nvPr/>
            </p:nvSpPr>
            <p:spPr bwMode="auto">
              <a:xfrm>
                <a:off x="1546" y="2056"/>
                <a:ext cx="5" cy="1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4" name="Rectangle 28"/>
              <p:cNvSpPr>
                <a:spLocks noChangeArrowheads="1"/>
              </p:cNvSpPr>
              <p:nvPr/>
            </p:nvSpPr>
            <p:spPr bwMode="auto">
              <a:xfrm>
                <a:off x="1540" y="2056"/>
                <a:ext cx="6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5" name="Line 29"/>
              <p:cNvSpPr>
                <a:spLocks noChangeShapeType="1"/>
              </p:cNvSpPr>
              <p:nvPr/>
            </p:nvSpPr>
            <p:spPr bwMode="auto">
              <a:xfrm>
                <a:off x="1540" y="205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6" name="Rectangle 30"/>
              <p:cNvSpPr>
                <a:spLocks noChangeArrowheads="1"/>
              </p:cNvSpPr>
              <p:nvPr/>
            </p:nvSpPr>
            <p:spPr bwMode="auto">
              <a:xfrm>
                <a:off x="1540" y="204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7" name="Line 31"/>
              <p:cNvSpPr>
                <a:spLocks noChangeShapeType="1"/>
              </p:cNvSpPr>
              <p:nvPr/>
            </p:nvSpPr>
            <p:spPr bwMode="auto">
              <a:xfrm>
                <a:off x="1540" y="2045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8" name="Line 32"/>
              <p:cNvSpPr>
                <a:spLocks noChangeShapeType="1"/>
              </p:cNvSpPr>
              <p:nvPr/>
            </p:nvSpPr>
            <p:spPr bwMode="auto">
              <a:xfrm>
                <a:off x="1540" y="2045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49" name="Rectangle 33"/>
              <p:cNvSpPr>
                <a:spLocks noChangeArrowheads="1"/>
              </p:cNvSpPr>
              <p:nvPr/>
            </p:nvSpPr>
            <p:spPr bwMode="auto">
              <a:xfrm>
                <a:off x="1551" y="2045"/>
                <a:ext cx="1813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0" name="Line 34"/>
              <p:cNvSpPr>
                <a:spLocks noChangeShapeType="1"/>
              </p:cNvSpPr>
              <p:nvPr/>
            </p:nvSpPr>
            <p:spPr bwMode="auto">
              <a:xfrm>
                <a:off x="1551" y="2045"/>
                <a:ext cx="18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1" name="Rectangle 35"/>
              <p:cNvSpPr>
                <a:spLocks noChangeArrowheads="1"/>
              </p:cNvSpPr>
              <p:nvPr/>
            </p:nvSpPr>
            <p:spPr bwMode="auto">
              <a:xfrm>
                <a:off x="1551" y="2056"/>
                <a:ext cx="1813" cy="1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2" name="Rectangle 36"/>
              <p:cNvSpPr>
                <a:spLocks noChangeArrowheads="1"/>
              </p:cNvSpPr>
              <p:nvPr/>
            </p:nvSpPr>
            <p:spPr bwMode="auto">
              <a:xfrm>
                <a:off x="3364" y="2045"/>
                <a:ext cx="10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3" name="Line 37"/>
              <p:cNvSpPr>
                <a:spLocks noChangeShapeType="1"/>
              </p:cNvSpPr>
              <p:nvPr/>
            </p:nvSpPr>
            <p:spPr bwMode="auto">
              <a:xfrm>
                <a:off x="3364" y="204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4" name="Rectangle 38"/>
              <p:cNvSpPr>
                <a:spLocks noChangeArrowheads="1"/>
              </p:cNvSpPr>
              <p:nvPr/>
            </p:nvSpPr>
            <p:spPr bwMode="auto">
              <a:xfrm>
                <a:off x="3364" y="2045"/>
                <a:ext cx="10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5" name="Line 39"/>
              <p:cNvSpPr>
                <a:spLocks noChangeShapeType="1"/>
              </p:cNvSpPr>
              <p:nvPr/>
            </p:nvSpPr>
            <p:spPr bwMode="auto">
              <a:xfrm>
                <a:off x="3364" y="2045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6" name="Line 40"/>
              <p:cNvSpPr>
                <a:spLocks noChangeShapeType="1"/>
              </p:cNvSpPr>
              <p:nvPr/>
            </p:nvSpPr>
            <p:spPr bwMode="auto">
              <a:xfrm>
                <a:off x="3364" y="2045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7" name="Rectangle 41"/>
              <p:cNvSpPr>
                <a:spLocks noChangeArrowheads="1"/>
              </p:cNvSpPr>
              <p:nvPr/>
            </p:nvSpPr>
            <p:spPr bwMode="auto">
              <a:xfrm>
                <a:off x="1143" y="2057"/>
                <a:ext cx="11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8" name="Line 42"/>
              <p:cNvSpPr>
                <a:spLocks noChangeShapeType="1"/>
              </p:cNvSpPr>
              <p:nvPr/>
            </p:nvSpPr>
            <p:spPr bwMode="auto">
              <a:xfrm>
                <a:off x="1143" y="2057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9" name="Rectangle 43"/>
              <p:cNvSpPr>
                <a:spLocks noChangeArrowheads="1"/>
              </p:cNvSpPr>
              <p:nvPr/>
            </p:nvSpPr>
            <p:spPr bwMode="auto">
              <a:xfrm>
                <a:off x="1540" y="2057"/>
                <a:ext cx="6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0" name="Line 44"/>
              <p:cNvSpPr>
                <a:spLocks noChangeShapeType="1"/>
              </p:cNvSpPr>
              <p:nvPr/>
            </p:nvSpPr>
            <p:spPr bwMode="auto">
              <a:xfrm>
                <a:off x="1540" y="2057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1" name="Rectangle 45"/>
              <p:cNvSpPr>
                <a:spLocks noChangeArrowheads="1"/>
              </p:cNvSpPr>
              <p:nvPr/>
            </p:nvSpPr>
            <p:spPr bwMode="auto">
              <a:xfrm>
                <a:off x="3364" y="2057"/>
                <a:ext cx="10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2" name="Line 46"/>
              <p:cNvSpPr>
                <a:spLocks noChangeShapeType="1"/>
              </p:cNvSpPr>
              <p:nvPr/>
            </p:nvSpPr>
            <p:spPr bwMode="auto">
              <a:xfrm>
                <a:off x="3364" y="2057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3" name="Rectangle 47"/>
              <p:cNvSpPr>
                <a:spLocks noChangeArrowheads="1"/>
              </p:cNvSpPr>
              <p:nvPr/>
            </p:nvSpPr>
            <p:spPr bwMode="auto">
              <a:xfrm>
                <a:off x="1189" y="2236"/>
                <a:ext cx="31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4" name="Rectangle 48"/>
              <p:cNvSpPr>
                <a:spLocks noChangeArrowheads="1"/>
              </p:cNvSpPr>
              <p:nvPr/>
            </p:nvSpPr>
            <p:spPr bwMode="auto">
              <a:xfrm>
                <a:off x="1189" y="2238"/>
                <a:ext cx="78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1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65" name="Rectangle 49"/>
              <p:cNvSpPr>
                <a:spLocks noChangeArrowheads="1"/>
              </p:cNvSpPr>
              <p:nvPr/>
            </p:nvSpPr>
            <p:spPr bwMode="auto">
              <a:xfrm>
                <a:off x="1264" y="2238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66" name="Rectangle 50"/>
              <p:cNvSpPr>
                <a:spLocks noChangeArrowheads="1"/>
              </p:cNvSpPr>
              <p:nvPr/>
            </p:nvSpPr>
            <p:spPr bwMode="auto">
              <a:xfrm>
                <a:off x="1154" y="2236"/>
                <a:ext cx="35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7" name="Rectangle 51"/>
              <p:cNvSpPr>
                <a:spLocks noChangeArrowheads="1"/>
              </p:cNvSpPr>
              <p:nvPr/>
            </p:nvSpPr>
            <p:spPr bwMode="auto">
              <a:xfrm>
                <a:off x="1503" y="2236"/>
                <a:ext cx="37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8" name="Rectangle 52"/>
              <p:cNvSpPr>
                <a:spLocks noChangeArrowheads="1"/>
              </p:cNvSpPr>
              <p:nvPr/>
            </p:nvSpPr>
            <p:spPr bwMode="auto">
              <a:xfrm>
                <a:off x="1154" y="2408"/>
                <a:ext cx="386" cy="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9" name="Rectangle 53"/>
              <p:cNvSpPr>
                <a:spLocks noChangeArrowheads="1"/>
              </p:cNvSpPr>
              <p:nvPr/>
            </p:nvSpPr>
            <p:spPr bwMode="auto">
              <a:xfrm>
                <a:off x="1584" y="2236"/>
                <a:ext cx="174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0" name="Rectangle 54"/>
              <p:cNvSpPr>
                <a:spLocks noChangeArrowheads="1"/>
              </p:cNvSpPr>
              <p:nvPr/>
            </p:nvSpPr>
            <p:spPr bwMode="auto">
              <a:xfrm>
                <a:off x="1584" y="2238"/>
                <a:ext cx="731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Bread, Milk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71" name="Rectangle 55"/>
              <p:cNvSpPr>
                <a:spLocks noChangeArrowheads="1"/>
              </p:cNvSpPr>
              <p:nvPr/>
            </p:nvSpPr>
            <p:spPr bwMode="auto">
              <a:xfrm>
                <a:off x="2361" y="2241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72" name="Rectangle 56"/>
              <p:cNvSpPr>
                <a:spLocks noChangeArrowheads="1"/>
              </p:cNvSpPr>
              <p:nvPr/>
            </p:nvSpPr>
            <p:spPr bwMode="auto">
              <a:xfrm>
                <a:off x="1546" y="2236"/>
                <a:ext cx="38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3" name="Rectangle 57"/>
              <p:cNvSpPr>
                <a:spLocks noChangeArrowheads="1"/>
              </p:cNvSpPr>
              <p:nvPr/>
            </p:nvSpPr>
            <p:spPr bwMode="auto">
              <a:xfrm>
                <a:off x="3328" y="2236"/>
                <a:ext cx="36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4" name="Rectangle 58"/>
              <p:cNvSpPr>
                <a:spLocks noChangeArrowheads="1"/>
              </p:cNvSpPr>
              <p:nvPr/>
            </p:nvSpPr>
            <p:spPr bwMode="auto">
              <a:xfrm>
                <a:off x="1546" y="2408"/>
                <a:ext cx="1818" cy="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5" name="Rectangle 59"/>
              <p:cNvSpPr>
                <a:spLocks noChangeArrowheads="1"/>
              </p:cNvSpPr>
              <p:nvPr/>
            </p:nvSpPr>
            <p:spPr bwMode="auto">
              <a:xfrm>
                <a:off x="1143" y="2231"/>
                <a:ext cx="11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6" name="Line 60"/>
              <p:cNvSpPr>
                <a:spLocks noChangeShapeType="1"/>
              </p:cNvSpPr>
              <p:nvPr/>
            </p:nvSpPr>
            <p:spPr bwMode="auto">
              <a:xfrm>
                <a:off x="1143" y="2231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7" name="Rectangle 61"/>
              <p:cNvSpPr>
                <a:spLocks noChangeArrowheads="1"/>
              </p:cNvSpPr>
              <p:nvPr/>
            </p:nvSpPr>
            <p:spPr bwMode="auto">
              <a:xfrm>
                <a:off x="1154" y="2231"/>
                <a:ext cx="38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8" name="Line 62"/>
              <p:cNvSpPr>
                <a:spLocks noChangeShapeType="1"/>
              </p:cNvSpPr>
              <p:nvPr/>
            </p:nvSpPr>
            <p:spPr bwMode="auto">
              <a:xfrm>
                <a:off x="1154" y="2231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9" name="Rectangle 63"/>
              <p:cNvSpPr>
                <a:spLocks noChangeArrowheads="1"/>
              </p:cNvSpPr>
              <p:nvPr/>
            </p:nvSpPr>
            <p:spPr bwMode="auto">
              <a:xfrm>
                <a:off x="1540" y="2231"/>
                <a:ext cx="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0" name="Line 64"/>
              <p:cNvSpPr>
                <a:spLocks noChangeShapeType="1"/>
              </p:cNvSpPr>
              <p:nvPr/>
            </p:nvSpPr>
            <p:spPr bwMode="auto">
              <a:xfrm>
                <a:off x="1540" y="223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1" name="Line 65"/>
              <p:cNvSpPr>
                <a:spLocks noChangeShapeType="1"/>
              </p:cNvSpPr>
              <p:nvPr/>
            </p:nvSpPr>
            <p:spPr bwMode="auto">
              <a:xfrm>
                <a:off x="1540" y="2231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2" name="Rectangle 66"/>
              <p:cNvSpPr>
                <a:spLocks noChangeArrowheads="1"/>
              </p:cNvSpPr>
              <p:nvPr/>
            </p:nvSpPr>
            <p:spPr bwMode="auto">
              <a:xfrm>
                <a:off x="1546" y="2231"/>
                <a:ext cx="1818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3" name="Line 67"/>
              <p:cNvSpPr>
                <a:spLocks noChangeShapeType="1"/>
              </p:cNvSpPr>
              <p:nvPr/>
            </p:nvSpPr>
            <p:spPr bwMode="auto">
              <a:xfrm>
                <a:off x="1546" y="2231"/>
                <a:ext cx="181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4" name="Rectangle 68"/>
              <p:cNvSpPr>
                <a:spLocks noChangeArrowheads="1"/>
              </p:cNvSpPr>
              <p:nvPr/>
            </p:nvSpPr>
            <p:spPr bwMode="auto">
              <a:xfrm>
                <a:off x="3364" y="2231"/>
                <a:ext cx="10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5" name="Line 69"/>
              <p:cNvSpPr>
                <a:spLocks noChangeShapeType="1"/>
              </p:cNvSpPr>
              <p:nvPr/>
            </p:nvSpPr>
            <p:spPr bwMode="auto">
              <a:xfrm>
                <a:off x="3364" y="2231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6" name="Rectangle 70"/>
              <p:cNvSpPr>
                <a:spLocks noChangeArrowheads="1"/>
              </p:cNvSpPr>
              <p:nvPr/>
            </p:nvSpPr>
            <p:spPr bwMode="auto">
              <a:xfrm>
                <a:off x="1143" y="2236"/>
                <a:ext cx="11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7" name="Line 71"/>
              <p:cNvSpPr>
                <a:spLocks noChangeShapeType="1"/>
              </p:cNvSpPr>
              <p:nvPr/>
            </p:nvSpPr>
            <p:spPr bwMode="auto">
              <a:xfrm>
                <a:off x="1143" y="2236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8" name="Rectangle 72"/>
              <p:cNvSpPr>
                <a:spLocks noChangeArrowheads="1"/>
              </p:cNvSpPr>
              <p:nvPr/>
            </p:nvSpPr>
            <p:spPr bwMode="auto">
              <a:xfrm>
                <a:off x="1540" y="2236"/>
                <a:ext cx="6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9" name="Line 73"/>
              <p:cNvSpPr>
                <a:spLocks noChangeShapeType="1"/>
              </p:cNvSpPr>
              <p:nvPr/>
            </p:nvSpPr>
            <p:spPr bwMode="auto">
              <a:xfrm>
                <a:off x="1540" y="2236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0" name="Rectangle 74"/>
              <p:cNvSpPr>
                <a:spLocks noChangeArrowheads="1"/>
              </p:cNvSpPr>
              <p:nvPr/>
            </p:nvSpPr>
            <p:spPr bwMode="auto">
              <a:xfrm>
                <a:off x="3364" y="2236"/>
                <a:ext cx="10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1" name="Line 75"/>
              <p:cNvSpPr>
                <a:spLocks noChangeShapeType="1"/>
              </p:cNvSpPr>
              <p:nvPr/>
            </p:nvSpPr>
            <p:spPr bwMode="auto">
              <a:xfrm>
                <a:off x="3364" y="2236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2" name="Rectangle 76"/>
              <p:cNvSpPr>
                <a:spLocks noChangeArrowheads="1"/>
              </p:cNvSpPr>
              <p:nvPr/>
            </p:nvSpPr>
            <p:spPr bwMode="auto">
              <a:xfrm>
                <a:off x="1189" y="2415"/>
                <a:ext cx="31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3" name="Rectangle 77"/>
              <p:cNvSpPr>
                <a:spLocks noChangeArrowheads="1"/>
              </p:cNvSpPr>
              <p:nvPr/>
            </p:nvSpPr>
            <p:spPr bwMode="auto">
              <a:xfrm>
                <a:off x="1189" y="2417"/>
                <a:ext cx="78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2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94" name="Rectangle 78"/>
              <p:cNvSpPr>
                <a:spLocks noChangeArrowheads="1"/>
              </p:cNvSpPr>
              <p:nvPr/>
            </p:nvSpPr>
            <p:spPr bwMode="auto">
              <a:xfrm>
                <a:off x="1264" y="2417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495" name="Rectangle 79"/>
              <p:cNvSpPr>
                <a:spLocks noChangeArrowheads="1"/>
              </p:cNvSpPr>
              <p:nvPr/>
            </p:nvSpPr>
            <p:spPr bwMode="auto">
              <a:xfrm>
                <a:off x="1154" y="2415"/>
                <a:ext cx="35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6" name="Rectangle 80"/>
              <p:cNvSpPr>
                <a:spLocks noChangeArrowheads="1"/>
              </p:cNvSpPr>
              <p:nvPr/>
            </p:nvSpPr>
            <p:spPr bwMode="auto">
              <a:xfrm>
                <a:off x="1503" y="2415"/>
                <a:ext cx="37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7" name="Rectangle 81"/>
              <p:cNvSpPr>
                <a:spLocks noChangeArrowheads="1"/>
              </p:cNvSpPr>
              <p:nvPr/>
            </p:nvSpPr>
            <p:spPr bwMode="auto">
              <a:xfrm>
                <a:off x="1154" y="2587"/>
                <a:ext cx="386" cy="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8" name="Rectangle 82"/>
              <p:cNvSpPr>
                <a:spLocks noChangeArrowheads="1"/>
              </p:cNvSpPr>
              <p:nvPr/>
            </p:nvSpPr>
            <p:spPr bwMode="auto">
              <a:xfrm>
                <a:off x="1584" y="2415"/>
                <a:ext cx="174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99" name="Rectangle 83"/>
              <p:cNvSpPr>
                <a:spLocks noChangeArrowheads="1"/>
              </p:cNvSpPr>
              <p:nvPr/>
            </p:nvSpPr>
            <p:spPr bwMode="auto">
              <a:xfrm>
                <a:off x="1584" y="2417"/>
                <a:ext cx="1578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dirty="0">
                    <a:solidFill>
                      <a:srgbClr val="000080"/>
                    </a:solidFill>
                  </a:rPr>
                  <a:t>Bread</a:t>
                </a:r>
                <a:r>
                  <a:rPr lang="en-US" sz="1900" b="1">
                    <a:solidFill>
                      <a:srgbClr val="000080"/>
                    </a:solidFill>
                  </a:rPr>
                  <a:t>, Diaper, </a:t>
                </a:r>
                <a:r>
                  <a:rPr lang="en-US" sz="1900" b="1" dirty="0">
                    <a:solidFill>
                      <a:srgbClr val="000080"/>
                    </a:solidFill>
                  </a:rPr>
                  <a:t>Beer, Eggs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60500" name="Rectangle 84"/>
              <p:cNvSpPr>
                <a:spLocks noChangeArrowheads="1"/>
              </p:cNvSpPr>
              <p:nvPr/>
            </p:nvSpPr>
            <p:spPr bwMode="auto">
              <a:xfrm>
                <a:off x="3254" y="2420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01" name="Rectangle 85"/>
              <p:cNvSpPr>
                <a:spLocks noChangeArrowheads="1"/>
              </p:cNvSpPr>
              <p:nvPr/>
            </p:nvSpPr>
            <p:spPr bwMode="auto">
              <a:xfrm>
                <a:off x="1546" y="2415"/>
                <a:ext cx="38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2" name="Rectangle 86"/>
              <p:cNvSpPr>
                <a:spLocks noChangeArrowheads="1"/>
              </p:cNvSpPr>
              <p:nvPr/>
            </p:nvSpPr>
            <p:spPr bwMode="auto">
              <a:xfrm>
                <a:off x="3328" y="2415"/>
                <a:ext cx="36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3" name="Rectangle 87"/>
              <p:cNvSpPr>
                <a:spLocks noChangeArrowheads="1"/>
              </p:cNvSpPr>
              <p:nvPr/>
            </p:nvSpPr>
            <p:spPr bwMode="auto">
              <a:xfrm>
                <a:off x="1546" y="2587"/>
                <a:ext cx="1818" cy="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4" name="Rectangle 88"/>
              <p:cNvSpPr>
                <a:spLocks noChangeArrowheads="1"/>
              </p:cNvSpPr>
              <p:nvPr/>
            </p:nvSpPr>
            <p:spPr bwMode="auto">
              <a:xfrm>
                <a:off x="1143" y="2410"/>
                <a:ext cx="11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5" name="Line 89"/>
              <p:cNvSpPr>
                <a:spLocks noChangeShapeType="1"/>
              </p:cNvSpPr>
              <p:nvPr/>
            </p:nvSpPr>
            <p:spPr bwMode="auto">
              <a:xfrm>
                <a:off x="1143" y="2410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6" name="Rectangle 90"/>
              <p:cNvSpPr>
                <a:spLocks noChangeArrowheads="1"/>
              </p:cNvSpPr>
              <p:nvPr/>
            </p:nvSpPr>
            <p:spPr bwMode="auto">
              <a:xfrm>
                <a:off x="1154" y="2410"/>
                <a:ext cx="38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7" name="Line 91"/>
              <p:cNvSpPr>
                <a:spLocks noChangeShapeType="1"/>
              </p:cNvSpPr>
              <p:nvPr/>
            </p:nvSpPr>
            <p:spPr bwMode="auto">
              <a:xfrm>
                <a:off x="1154" y="2410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8" name="Rectangle 92"/>
              <p:cNvSpPr>
                <a:spLocks noChangeArrowheads="1"/>
              </p:cNvSpPr>
              <p:nvPr/>
            </p:nvSpPr>
            <p:spPr bwMode="auto">
              <a:xfrm>
                <a:off x="1540" y="2410"/>
                <a:ext cx="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09" name="Line 93"/>
              <p:cNvSpPr>
                <a:spLocks noChangeShapeType="1"/>
              </p:cNvSpPr>
              <p:nvPr/>
            </p:nvSpPr>
            <p:spPr bwMode="auto">
              <a:xfrm>
                <a:off x="1540" y="2410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0" name="Line 94"/>
              <p:cNvSpPr>
                <a:spLocks noChangeShapeType="1"/>
              </p:cNvSpPr>
              <p:nvPr/>
            </p:nvSpPr>
            <p:spPr bwMode="auto">
              <a:xfrm>
                <a:off x="1540" y="2410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1" name="Rectangle 95"/>
              <p:cNvSpPr>
                <a:spLocks noChangeArrowheads="1"/>
              </p:cNvSpPr>
              <p:nvPr/>
            </p:nvSpPr>
            <p:spPr bwMode="auto">
              <a:xfrm>
                <a:off x="1546" y="2410"/>
                <a:ext cx="1818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2" name="Line 96"/>
              <p:cNvSpPr>
                <a:spLocks noChangeShapeType="1"/>
              </p:cNvSpPr>
              <p:nvPr/>
            </p:nvSpPr>
            <p:spPr bwMode="auto">
              <a:xfrm>
                <a:off x="1546" y="2410"/>
                <a:ext cx="181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3" name="Rectangle 97"/>
              <p:cNvSpPr>
                <a:spLocks noChangeArrowheads="1"/>
              </p:cNvSpPr>
              <p:nvPr/>
            </p:nvSpPr>
            <p:spPr bwMode="auto">
              <a:xfrm>
                <a:off x="3364" y="2410"/>
                <a:ext cx="10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4" name="Line 98"/>
              <p:cNvSpPr>
                <a:spLocks noChangeShapeType="1"/>
              </p:cNvSpPr>
              <p:nvPr/>
            </p:nvSpPr>
            <p:spPr bwMode="auto">
              <a:xfrm>
                <a:off x="3364" y="2410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5" name="Rectangle 99"/>
              <p:cNvSpPr>
                <a:spLocks noChangeArrowheads="1"/>
              </p:cNvSpPr>
              <p:nvPr/>
            </p:nvSpPr>
            <p:spPr bwMode="auto">
              <a:xfrm>
                <a:off x="1143" y="2415"/>
                <a:ext cx="11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6" name="Line 100"/>
              <p:cNvSpPr>
                <a:spLocks noChangeShapeType="1"/>
              </p:cNvSpPr>
              <p:nvPr/>
            </p:nvSpPr>
            <p:spPr bwMode="auto">
              <a:xfrm>
                <a:off x="1143" y="2415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7" name="Rectangle 101"/>
              <p:cNvSpPr>
                <a:spLocks noChangeArrowheads="1"/>
              </p:cNvSpPr>
              <p:nvPr/>
            </p:nvSpPr>
            <p:spPr bwMode="auto">
              <a:xfrm>
                <a:off x="1540" y="2415"/>
                <a:ext cx="6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8" name="Line 102"/>
              <p:cNvSpPr>
                <a:spLocks noChangeShapeType="1"/>
              </p:cNvSpPr>
              <p:nvPr/>
            </p:nvSpPr>
            <p:spPr bwMode="auto">
              <a:xfrm>
                <a:off x="1540" y="2415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19" name="Rectangle 103"/>
              <p:cNvSpPr>
                <a:spLocks noChangeArrowheads="1"/>
              </p:cNvSpPr>
              <p:nvPr/>
            </p:nvSpPr>
            <p:spPr bwMode="auto">
              <a:xfrm>
                <a:off x="3364" y="2415"/>
                <a:ext cx="10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0" name="Line 104"/>
              <p:cNvSpPr>
                <a:spLocks noChangeShapeType="1"/>
              </p:cNvSpPr>
              <p:nvPr/>
            </p:nvSpPr>
            <p:spPr bwMode="auto">
              <a:xfrm>
                <a:off x="3364" y="2415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1" name="Rectangle 105"/>
              <p:cNvSpPr>
                <a:spLocks noChangeArrowheads="1"/>
              </p:cNvSpPr>
              <p:nvPr/>
            </p:nvSpPr>
            <p:spPr bwMode="auto">
              <a:xfrm>
                <a:off x="1189" y="2594"/>
                <a:ext cx="314" cy="1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2" name="Rectangle 106"/>
              <p:cNvSpPr>
                <a:spLocks noChangeArrowheads="1"/>
              </p:cNvSpPr>
              <p:nvPr/>
            </p:nvSpPr>
            <p:spPr bwMode="auto">
              <a:xfrm>
                <a:off x="1189" y="2596"/>
                <a:ext cx="78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3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23" name="Rectangle 107"/>
              <p:cNvSpPr>
                <a:spLocks noChangeArrowheads="1"/>
              </p:cNvSpPr>
              <p:nvPr/>
            </p:nvSpPr>
            <p:spPr bwMode="auto">
              <a:xfrm>
                <a:off x="1264" y="2596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24" name="Rectangle 108"/>
              <p:cNvSpPr>
                <a:spLocks noChangeArrowheads="1"/>
              </p:cNvSpPr>
              <p:nvPr/>
            </p:nvSpPr>
            <p:spPr bwMode="auto">
              <a:xfrm>
                <a:off x="1154" y="2594"/>
                <a:ext cx="35" cy="1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5" name="Rectangle 109"/>
              <p:cNvSpPr>
                <a:spLocks noChangeArrowheads="1"/>
              </p:cNvSpPr>
              <p:nvPr/>
            </p:nvSpPr>
            <p:spPr bwMode="auto">
              <a:xfrm>
                <a:off x="1503" y="2594"/>
                <a:ext cx="37" cy="1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6" name="Rectangle 110"/>
              <p:cNvSpPr>
                <a:spLocks noChangeArrowheads="1"/>
              </p:cNvSpPr>
              <p:nvPr/>
            </p:nvSpPr>
            <p:spPr bwMode="auto">
              <a:xfrm>
                <a:off x="1154" y="2765"/>
                <a:ext cx="386" cy="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7" name="Rectangle 111"/>
              <p:cNvSpPr>
                <a:spLocks noChangeArrowheads="1"/>
              </p:cNvSpPr>
              <p:nvPr/>
            </p:nvSpPr>
            <p:spPr bwMode="auto">
              <a:xfrm>
                <a:off x="1584" y="2594"/>
                <a:ext cx="1744" cy="1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28" name="Rectangle 112"/>
              <p:cNvSpPr>
                <a:spLocks noChangeArrowheads="1"/>
              </p:cNvSpPr>
              <p:nvPr/>
            </p:nvSpPr>
            <p:spPr bwMode="auto">
              <a:xfrm>
                <a:off x="1584" y="2596"/>
                <a:ext cx="1513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dirty="0">
                    <a:solidFill>
                      <a:srgbClr val="000080"/>
                    </a:solidFill>
                  </a:rPr>
                  <a:t>Milk</a:t>
                </a:r>
                <a:r>
                  <a:rPr lang="en-US" sz="1900" b="1">
                    <a:solidFill>
                      <a:srgbClr val="000080"/>
                    </a:solidFill>
                  </a:rPr>
                  <a:t>, Diaper, </a:t>
                </a:r>
                <a:r>
                  <a:rPr lang="en-US" sz="1900" b="1" dirty="0">
                    <a:solidFill>
                      <a:srgbClr val="000080"/>
                    </a:solidFill>
                  </a:rPr>
                  <a:t>Beer, Coke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60529" name="Rectangle 113"/>
              <p:cNvSpPr>
                <a:spLocks noChangeArrowheads="1"/>
              </p:cNvSpPr>
              <p:nvPr/>
            </p:nvSpPr>
            <p:spPr bwMode="auto">
              <a:xfrm>
                <a:off x="3196" y="2598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30" name="Rectangle 114"/>
              <p:cNvSpPr>
                <a:spLocks noChangeArrowheads="1"/>
              </p:cNvSpPr>
              <p:nvPr/>
            </p:nvSpPr>
            <p:spPr bwMode="auto">
              <a:xfrm>
                <a:off x="1546" y="2594"/>
                <a:ext cx="38" cy="1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1" name="Rectangle 115"/>
              <p:cNvSpPr>
                <a:spLocks noChangeArrowheads="1"/>
              </p:cNvSpPr>
              <p:nvPr/>
            </p:nvSpPr>
            <p:spPr bwMode="auto">
              <a:xfrm>
                <a:off x="3328" y="2594"/>
                <a:ext cx="36" cy="1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2" name="Rectangle 116"/>
              <p:cNvSpPr>
                <a:spLocks noChangeArrowheads="1"/>
              </p:cNvSpPr>
              <p:nvPr/>
            </p:nvSpPr>
            <p:spPr bwMode="auto">
              <a:xfrm>
                <a:off x="1546" y="2765"/>
                <a:ext cx="1818" cy="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3" name="Rectangle 117"/>
              <p:cNvSpPr>
                <a:spLocks noChangeArrowheads="1"/>
              </p:cNvSpPr>
              <p:nvPr/>
            </p:nvSpPr>
            <p:spPr bwMode="auto">
              <a:xfrm>
                <a:off x="1143" y="2589"/>
                <a:ext cx="11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4" name="Line 118"/>
              <p:cNvSpPr>
                <a:spLocks noChangeShapeType="1"/>
              </p:cNvSpPr>
              <p:nvPr/>
            </p:nvSpPr>
            <p:spPr bwMode="auto">
              <a:xfrm>
                <a:off x="1143" y="2589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5" name="Rectangle 119"/>
              <p:cNvSpPr>
                <a:spLocks noChangeArrowheads="1"/>
              </p:cNvSpPr>
              <p:nvPr/>
            </p:nvSpPr>
            <p:spPr bwMode="auto">
              <a:xfrm>
                <a:off x="1154" y="2589"/>
                <a:ext cx="38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6" name="Line 120"/>
              <p:cNvSpPr>
                <a:spLocks noChangeShapeType="1"/>
              </p:cNvSpPr>
              <p:nvPr/>
            </p:nvSpPr>
            <p:spPr bwMode="auto">
              <a:xfrm>
                <a:off x="1154" y="2589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7" name="Rectangle 121"/>
              <p:cNvSpPr>
                <a:spLocks noChangeArrowheads="1"/>
              </p:cNvSpPr>
              <p:nvPr/>
            </p:nvSpPr>
            <p:spPr bwMode="auto">
              <a:xfrm>
                <a:off x="1540" y="2589"/>
                <a:ext cx="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8" name="Line 122"/>
              <p:cNvSpPr>
                <a:spLocks noChangeShapeType="1"/>
              </p:cNvSpPr>
              <p:nvPr/>
            </p:nvSpPr>
            <p:spPr bwMode="auto">
              <a:xfrm>
                <a:off x="1540" y="2589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39" name="Line 123"/>
              <p:cNvSpPr>
                <a:spLocks noChangeShapeType="1"/>
              </p:cNvSpPr>
              <p:nvPr/>
            </p:nvSpPr>
            <p:spPr bwMode="auto">
              <a:xfrm>
                <a:off x="1540" y="2589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0" name="Rectangle 124"/>
              <p:cNvSpPr>
                <a:spLocks noChangeArrowheads="1"/>
              </p:cNvSpPr>
              <p:nvPr/>
            </p:nvSpPr>
            <p:spPr bwMode="auto">
              <a:xfrm>
                <a:off x="1546" y="2589"/>
                <a:ext cx="1818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1" name="Line 125"/>
              <p:cNvSpPr>
                <a:spLocks noChangeShapeType="1"/>
              </p:cNvSpPr>
              <p:nvPr/>
            </p:nvSpPr>
            <p:spPr bwMode="auto">
              <a:xfrm>
                <a:off x="1546" y="2589"/>
                <a:ext cx="181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2" name="Rectangle 126"/>
              <p:cNvSpPr>
                <a:spLocks noChangeArrowheads="1"/>
              </p:cNvSpPr>
              <p:nvPr/>
            </p:nvSpPr>
            <p:spPr bwMode="auto">
              <a:xfrm>
                <a:off x="3364" y="2589"/>
                <a:ext cx="10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3" name="Line 127"/>
              <p:cNvSpPr>
                <a:spLocks noChangeShapeType="1"/>
              </p:cNvSpPr>
              <p:nvPr/>
            </p:nvSpPr>
            <p:spPr bwMode="auto">
              <a:xfrm>
                <a:off x="3364" y="2589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4" name="Rectangle 128"/>
              <p:cNvSpPr>
                <a:spLocks noChangeArrowheads="1"/>
              </p:cNvSpPr>
              <p:nvPr/>
            </p:nvSpPr>
            <p:spPr bwMode="auto">
              <a:xfrm>
                <a:off x="1143" y="2594"/>
                <a:ext cx="11" cy="17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5" name="Line 129"/>
              <p:cNvSpPr>
                <a:spLocks noChangeShapeType="1"/>
              </p:cNvSpPr>
              <p:nvPr/>
            </p:nvSpPr>
            <p:spPr bwMode="auto">
              <a:xfrm>
                <a:off x="1143" y="2594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6" name="Rectangle 130"/>
              <p:cNvSpPr>
                <a:spLocks noChangeArrowheads="1"/>
              </p:cNvSpPr>
              <p:nvPr/>
            </p:nvSpPr>
            <p:spPr bwMode="auto">
              <a:xfrm>
                <a:off x="1540" y="2594"/>
                <a:ext cx="6" cy="17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7" name="Line 131"/>
              <p:cNvSpPr>
                <a:spLocks noChangeShapeType="1"/>
              </p:cNvSpPr>
              <p:nvPr/>
            </p:nvSpPr>
            <p:spPr bwMode="auto">
              <a:xfrm>
                <a:off x="1540" y="2594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8" name="Rectangle 132"/>
              <p:cNvSpPr>
                <a:spLocks noChangeArrowheads="1"/>
              </p:cNvSpPr>
              <p:nvPr/>
            </p:nvSpPr>
            <p:spPr bwMode="auto">
              <a:xfrm>
                <a:off x="3364" y="2594"/>
                <a:ext cx="10" cy="17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49" name="Line 133"/>
              <p:cNvSpPr>
                <a:spLocks noChangeShapeType="1"/>
              </p:cNvSpPr>
              <p:nvPr/>
            </p:nvSpPr>
            <p:spPr bwMode="auto">
              <a:xfrm>
                <a:off x="3364" y="2594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50" name="Rectangle 134"/>
              <p:cNvSpPr>
                <a:spLocks noChangeArrowheads="1"/>
              </p:cNvSpPr>
              <p:nvPr/>
            </p:nvSpPr>
            <p:spPr bwMode="auto">
              <a:xfrm>
                <a:off x="1189" y="2772"/>
                <a:ext cx="31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51" name="Rectangle 135"/>
              <p:cNvSpPr>
                <a:spLocks noChangeArrowheads="1"/>
              </p:cNvSpPr>
              <p:nvPr/>
            </p:nvSpPr>
            <p:spPr bwMode="auto">
              <a:xfrm>
                <a:off x="1189" y="2774"/>
                <a:ext cx="78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4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52" name="Rectangle 136"/>
              <p:cNvSpPr>
                <a:spLocks noChangeArrowheads="1"/>
              </p:cNvSpPr>
              <p:nvPr/>
            </p:nvSpPr>
            <p:spPr bwMode="auto">
              <a:xfrm>
                <a:off x="1264" y="2774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53" name="Rectangle 137"/>
              <p:cNvSpPr>
                <a:spLocks noChangeArrowheads="1"/>
              </p:cNvSpPr>
              <p:nvPr/>
            </p:nvSpPr>
            <p:spPr bwMode="auto">
              <a:xfrm>
                <a:off x="1154" y="2772"/>
                <a:ext cx="35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54" name="Rectangle 138"/>
              <p:cNvSpPr>
                <a:spLocks noChangeArrowheads="1"/>
              </p:cNvSpPr>
              <p:nvPr/>
            </p:nvSpPr>
            <p:spPr bwMode="auto">
              <a:xfrm>
                <a:off x="1503" y="2772"/>
                <a:ext cx="37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55" name="Rectangle 139"/>
              <p:cNvSpPr>
                <a:spLocks noChangeArrowheads="1"/>
              </p:cNvSpPr>
              <p:nvPr/>
            </p:nvSpPr>
            <p:spPr bwMode="auto">
              <a:xfrm>
                <a:off x="1154" y="2944"/>
                <a:ext cx="386" cy="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56" name="Rectangle 140"/>
              <p:cNvSpPr>
                <a:spLocks noChangeArrowheads="1"/>
              </p:cNvSpPr>
              <p:nvPr/>
            </p:nvSpPr>
            <p:spPr bwMode="auto">
              <a:xfrm>
                <a:off x="1584" y="2772"/>
                <a:ext cx="174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57" name="Rectangle 141"/>
              <p:cNvSpPr>
                <a:spLocks noChangeArrowheads="1"/>
              </p:cNvSpPr>
              <p:nvPr/>
            </p:nvSpPr>
            <p:spPr bwMode="auto">
              <a:xfrm>
                <a:off x="1584" y="2774"/>
                <a:ext cx="1589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dirty="0">
                    <a:solidFill>
                      <a:srgbClr val="000080"/>
                    </a:solidFill>
                  </a:rPr>
                  <a:t>Bread, Milk</a:t>
                </a:r>
                <a:r>
                  <a:rPr lang="en-US" sz="1900" b="1">
                    <a:solidFill>
                      <a:srgbClr val="000080"/>
                    </a:solidFill>
                  </a:rPr>
                  <a:t>, Diaper, </a:t>
                </a:r>
                <a:r>
                  <a:rPr lang="en-US" sz="1900" b="1" dirty="0">
                    <a:solidFill>
                      <a:srgbClr val="000080"/>
                    </a:solidFill>
                  </a:rPr>
                  <a:t>Beer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60558" name="Rectangle 142"/>
              <p:cNvSpPr>
                <a:spLocks noChangeArrowheads="1"/>
              </p:cNvSpPr>
              <p:nvPr/>
            </p:nvSpPr>
            <p:spPr bwMode="auto">
              <a:xfrm>
                <a:off x="3254" y="2777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59" name="Rectangle 143"/>
              <p:cNvSpPr>
                <a:spLocks noChangeArrowheads="1"/>
              </p:cNvSpPr>
              <p:nvPr/>
            </p:nvSpPr>
            <p:spPr bwMode="auto">
              <a:xfrm>
                <a:off x="1546" y="2772"/>
                <a:ext cx="38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0" name="Rectangle 144"/>
              <p:cNvSpPr>
                <a:spLocks noChangeArrowheads="1"/>
              </p:cNvSpPr>
              <p:nvPr/>
            </p:nvSpPr>
            <p:spPr bwMode="auto">
              <a:xfrm>
                <a:off x="3328" y="2772"/>
                <a:ext cx="36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1" name="Rectangle 145"/>
              <p:cNvSpPr>
                <a:spLocks noChangeArrowheads="1"/>
              </p:cNvSpPr>
              <p:nvPr/>
            </p:nvSpPr>
            <p:spPr bwMode="auto">
              <a:xfrm>
                <a:off x="1546" y="2944"/>
                <a:ext cx="1818" cy="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2" name="Rectangle 146"/>
              <p:cNvSpPr>
                <a:spLocks noChangeArrowheads="1"/>
              </p:cNvSpPr>
              <p:nvPr/>
            </p:nvSpPr>
            <p:spPr bwMode="auto">
              <a:xfrm>
                <a:off x="1143" y="2767"/>
                <a:ext cx="11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3" name="Line 147"/>
              <p:cNvSpPr>
                <a:spLocks noChangeShapeType="1"/>
              </p:cNvSpPr>
              <p:nvPr/>
            </p:nvSpPr>
            <p:spPr bwMode="auto">
              <a:xfrm>
                <a:off x="1143" y="2767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4" name="Rectangle 148"/>
              <p:cNvSpPr>
                <a:spLocks noChangeArrowheads="1"/>
              </p:cNvSpPr>
              <p:nvPr/>
            </p:nvSpPr>
            <p:spPr bwMode="auto">
              <a:xfrm>
                <a:off x="1154" y="2767"/>
                <a:ext cx="38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5" name="Line 149"/>
              <p:cNvSpPr>
                <a:spLocks noChangeShapeType="1"/>
              </p:cNvSpPr>
              <p:nvPr/>
            </p:nvSpPr>
            <p:spPr bwMode="auto">
              <a:xfrm>
                <a:off x="1154" y="2767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6" name="Rectangle 150"/>
              <p:cNvSpPr>
                <a:spLocks noChangeArrowheads="1"/>
              </p:cNvSpPr>
              <p:nvPr/>
            </p:nvSpPr>
            <p:spPr bwMode="auto">
              <a:xfrm>
                <a:off x="1540" y="2767"/>
                <a:ext cx="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7" name="Line 151"/>
              <p:cNvSpPr>
                <a:spLocks noChangeShapeType="1"/>
              </p:cNvSpPr>
              <p:nvPr/>
            </p:nvSpPr>
            <p:spPr bwMode="auto">
              <a:xfrm>
                <a:off x="1540" y="2767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8" name="Line 152"/>
              <p:cNvSpPr>
                <a:spLocks noChangeShapeType="1"/>
              </p:cNvSpPr>
              <p:nvPr/>
            </p:nvSpPr>
            <p:spPr bwMode="auto">
              <a:xfrm>
                <a:off x="1540" y="2767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69" name="Rectangle 153"/>
              <p:cNvSpPr>
                <a:spLocks noChangeArrowheads="1"/>
              </p:cNvSpPr>
              <p:nvPr/>
            </p:nvSpPr>
            <p:spPr bwMode="auto">
              <a:xfrm>
                <a:off x="1546" y="2767"/>
                <a:ext cx="1818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0" name="Line 154"/>
              <p:cNvSpPr>
                <a:spLocks noChangeShapeType="1"/>
              </p:cNvSpPr>
              <p:nvPr/>
            </p:nvSpPr>
            <p:spPr bwMode="auto">
              <a:xfrm>
                <a:off x="1546" y="2767"/>
                <a:ext cx="181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1" name="Rectangle 155"/>
              <p:cNvSpPr>
                <a:spLocks noChangeArrowheads="1"/>
              </p:cNvSpPr>
              <p:nvPr/>
            </p:nvSpPr>
            <p:spPr bwMode="auto">
              <a:xfrm>
                <a:off x="3364" y="2767"/>
                <a:ext cx="10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2" name="Line 156"/>
              <p:cNvSpPr>
                <a:spLocks noChangeShapeType="1"/>
              </p:cNvSpPr>
              <p:nvPr/>
            </p:nvSpPr>
            <p:spPr bwMode="auto">
              <a:xfrm>
                <a:off x="3364" y="2767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3" name="Rectangle 157"/>
              <p:cNvSpPr>
                <a:spLocks noChangeArrowheads="1"/>
              </p:cNvSpPr>
              <p:nvPr/>
            </p:nvSpPr>
            <p:spPr bwMode="auto">
              <a:xfrm>
                <a:off x="1143" y="2772"/>
                <a:ext cx="11" cy="17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4" name="Line 158"/>
              <p:cNvSpPr>
                <a:spLocks noChangeShapeType="1"/>
              </p:cNvSpPr>
              <p:nvPr/>
            </p:nvSpPr>
            <p:spPr bwMode="auto">
              <a:xfrm>
                <a:off x="1143" y="2772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5" name="Rectangle 159"/>
              <p:cNvSpPr>
                <a:spLocks noChangeArrowheads="1"/>
              </p:cNvSpPr>
              <p:nvPr/>
            </p:nvSpPr>
            <p:spPr bwMode="auto">
              <a:xfrm>
                <a:off x="1540" y="2772"/>
                <a:ext cx="6" cy="17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6" name="Line 160"/>
              <p:cNvSpPr>
                <a:spLocks noChangeShapeType="1"/>
              </p:cNvSpPr>
              <p:nvPr/>
            </p:nvSpPr>
            <p:spPr bwMode="auto">
              <a:xfrm>
                <a:off x="1540" y="2772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7" name="Rectangle 161"/>
              <p:cNvSpPr>
                <a:spLocks noChangeArrowheads="1"/>
              </p:cNvSpPr>
              <p:nvPr/>
            </p:nvSpPr>
            <p:spPr bwMode="auto">
              <a:xfrm>
                <a:off x="3364" y="2772"/>
                <a:ext cx="10" cy="17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8" name="Line 162"/>
              <p:cNvSpPr>
                <a:spLocks noChangeShapeType="1"/>
              </p:cNvSpPr>
              <p:nvPr/>
            </p:nvSpPr>
            <p:spPr bwMode="auto">
              <a:xfrm>
                <a:off x="3364" y="2772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79" name="Rectangle 163"/>
              <p:cNvSpPr>
                <a:spLocks noChangeArrowheads="1"/>
              </p:cNvSpPr>
              <p:nvPr/>
            </p:nvSpPr>
            <p:spPr bwMode="auto">
              <a:xfrm>
                <a:off x="1189" y="2951"/>
                <a:ext cx="31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80" name="Rectangle 164"/>
              <p:cNvSpPr>
                <a:spLocks noChangeArrowheads="1"/>
              </p:cNvSpPr>
              <p:nvPr/>
            </p:nvSpPr>
            <p:spPr bwMode="auto">
              <a:xfrm>
                <a:off x="1189" y="2953"/>
                <a:ext cx="78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5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81" name="Rectangle 165"/>
              <p:cNvSpPr>
                <a:spLocks noChangeArrowheads="1"/>
              </p:cNvSpPr>
              <p:nvPr/>
            </p:nvSpPr>
            <p:spPr bwMode="auto">
              <a:xfrm>
                <a:off x="1264" y="2953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82" name="Rectangle 166"/>
              <p:cNvSpPr>
                <a:spLocks noChangeArrowheads="1"/>
              </p:cNvSpPr>
              <p:nvPr/>
            </p:nvSpPr>
            <p:spPr bwMode="auto">
              <a:xfrm>
                <a:off x="1154" y="2951"/>
                <a:ext cx="35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83" name="Rectangle 167"/>
              <p:cNvSpPr>
                <a:spLocks noChangeArrowheads="1"/>
              </p:cNvSpPr>
              <p:nvPr/>
            </p:nvSpPr>
            <p:spPr bwMode="auto">
              <a:xfrm>
                <a:off x="1503" y="2951"/>
                <a:ext cx="37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84" name="Rectangle 168"/>
              <p:cNvSpPr>
                <a:spLocks noChangeArrowheads="1"/>
              </p:cNvSpPr>
              <p:nvPr/>
            </p:nvSpPr>
            <p:spPr bwMode="auto">
              <a:xfrm>
                <a:off x="1154" y="3123"/>
                <a:ext cx="386" cy="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85" name="Rectangle 169"/>
              <p:cNvSpPr>
                <a:spLocks noChangeArrowheads="1"/>
              </p:cNvSpPr>
              <p:nvPr/>
            </p:nvSpPr>
            <p:spPr bwMode="auto">
              <a:xfrm>
                <a:off x="1584" y="2951"/>
                <a:ext cx="1744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86" name="Rectangle 170"/>
              <p:cNvSpPr>
                <a:spLocks noChangeArrowheads="1"/>
              </p:cNvSpPr>
              <p:nvPr/>
            </p:nvSpPr>
            <p:spPr bwMode="auto">
              <a:xfrm>
                <a:off x="1584" y="2953"/>
                <a:ext cx="160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 b="1" dirty="0">
                    <a:solidFill>
                      <a:srgbClr val="000080"/>
                    </a:solidFill>
                  </a:rPr>
                  <a:t>Bread, Milk</a:t>
                </a:r>
                <a:r>
                  <a:rPr lang="en-US" sz="1900" b="1">
                    <a:solidFill>
                      <a:srgbClr val="000080"/>
                    </a:solidFill>
                  </a:rPr>
                  <a:t>, Diaper, </a:t>
                </a:r>
                <a:r>
                  <a:rPr lang="en-US" sz="1900" b="1" dirty="0">
                    <a:solidFill>
                      <a:srgbClr val="000080"/>
                    </a:solidFill>
                  </a:rPr>
                  <a:t>Coke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60587" name="Rectangle 171"/>
              <p:cNvSpPr>
                <a:spLocks noChangeArrowheads="1"/>
              </p:cNvSpPr>
              <p:nvPr/>
            </p:nvSpPr>
            <p:spPr bwMode="auto">
              <a:xfrm>
                <a:off x="3286" y="2955"/>
                <a:ext cx="34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9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60588" name="Rectangle 172"/>
              <p:cNvSpPr>
                <a:spLocks noChangeArrowheads="1"/>
              </p:cNvSpPr>
              <p:nvPr/>
            </p:nvSpPr>
            <p:spPr bwMode="auto">
              <a:xfrm>
                <a:off x="1546" y="2951"/>
                <a:ext cx="38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89" name="Rectangle 173"/>
              <p:cNvSpPr>
                <a:spLocks noChangeArrowheads="1"/>
              </p:cNvSpPr>
              <p:nvPr/>
            </p:nvSpPr>
            <p:spPr bwMode="auto">
              <a:xfrm>
                <a:off x="3328" y="2951"/>
                <a:ext cx="36" cy="1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0" name="Rectangle 174"/>
              <p:cNvSpPr>
                <a:spLocks noChangeArrowheads="1"/>
              </p:cNvSpPr>
              <p:nvPr/>
            </p:nvSpPr>
            <p:spPr bwMode="auto">
              <a:xfrm>
                <a:off x="1546" y="3123"/>
                <a:ext cx="1818" cy="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1" name="Rectangle 175"/>
              <p:cNvSpPr>
                <a:spLocks noChangeArrowheads="1"/>
              </p:cNvSpPr>
              <p:nvPr/>
            </p:nvSpPr>
            <p:spPr bwMode="auto">
              <a:xfrm>
                <a:off x="1143" y="2945"/>
                <a:ext cx="11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2" name="Line 176"/>
              <p:cNvSpPr>
                <a:spLocks noChangeShapeType="1"/>
              </p:cNvSpPr>
              <p:nvPr/>
            </p:nvSpPr>
            <p:spPr bwMode="auto">
              <a:xfrm>
                <a:off x="1143" y="2945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3" name="Rectangle 177"/>
              <p:cNvSpPr>
                <a:spLocks noChangeArrowheads="1"/>
              </p:cNvSpPr>
              <p:nvPr/>
            </p:nvSpPr>
            <p:spPr bwMode="auto">
              <a:xfrm>
                <a:off x="1154" y="2945"/>
                <a:ext cx="38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4" name="Line 178"/>
              <p:cNvSpPr>
                <a:spLocks noChangeShapeType="1"/>
              </p:cNvSpPr>
              <p:nvPr/>
            </p:nvSpPr>
            <p:spPr bwMode="auto">
              <a:xfrm>
                <a:off x="1154" y="2945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5" name="Rectangle 179"/>
              <p:cNvSpPr>
                <a:spLocks noChangeArrowheads="1"/>
              </p:cNvSpPr>
              <p:nvPr/>
            </p:nvSpPr>
            <p:spPr bwMode="auto">
              <a:xfrm>
                <a:off x="1540" y="2945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6" name="Line 180"/>
              <p:cNvSpPr>
                <a:spLocks noChangeShapeType="1"/>
              </p:cNvSpPr>
              <p:nvPr/>
            </p:nvSpPr>
            <p:spPr bwMode="auto">
              <a:xfrm>
                <a:off x="1540" y="2945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7" name="Line 181"/>
              <p:cNvSpPr>
                <a:spLocks noChangeShapeType="1"/>
              </p:cNvSpPr>
              <p:nvPr/>
            </p:nvSpPr>
            <p:spPr bwMode="auto">
              <a:xfrm>
                <a:off x="1540" y="2945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8" name="Rectangle 182"/>
              <p:cNvSpPr>
                <a:spLocks noChangeArrowheads="1"/>
              </p:cNvSpPr>
              <p:nvPr/>
            </p:nvSpPr>
            <p:spPr bwMode="auto">
              <a:xfrm>
                <a:off x="1546" y="2945"/>
                <a:ext cx="1818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99" name="Line 183"/>
              <p:cNvSpPr>
                <a:spLocks noChangeShapeType="1"/>
              </p:cNvSpPr>
              <p:nvPr/>
            </p:nvSpPr>
            <p:spPr bwMode="auto">
              <a:xfrm>
                <a:off x="1546" y="2945"/>
                <a:ext cx="181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0" name="Rectangle 184"/>
              <p:cNvSpPr>
                <a:spLocks noChangeArrowheads="1"/>
              </p:cNvSpPr>
              <p:nvPr/>
            </p:nvSpPr>
            <p:spPr bwMode="auto">
              <a:xfrm>
                <a:off x="3364" y="2945"/>
                <a:ext cx="10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1" name="Line 185"/>
              <p:cNvSpPr>
                <a:spLocks noChangeShapeType="1"/>
              </p:cNvSpPr>
              <p:nvPr/>
            </p:nvSpPr>
            <p:spPr bwMode="auto">
              <a:xfrm>
                <a:off x="3364" y="2945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2" name="Rectangle 186"/>
              <p:cNvSpPr>
                <a:spLocks noChangeArrowheads="1"/>
              </p:cNvSpPr>
              <p:nvPr/>
            </p:nvSpPr>
            <p:spPr bwMode="auto">
              <a:xfrm>
                <a:off x="1143" y="2951"/>
                <a:ext cx="11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3" name="Line 187"/>
              <p:cNvSpPr>
                <a:spLocks noChangeShapeType="1"/>
              </p:cNvSpPr>
              <p:nvPr/>
            </p:nvSpPr>
            <p:spPr bwMode="auto">
              <a:xfrm>
                <a:off x="1143" y="2951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4" name="Rectangle 188"/>
              <p:cNvSpPr>
                <a:spLocks noChangeArrowheads="1"/>
              </p:cNvSpPr>
              <p:nvPr/>
            </p:nvSpPr>
            <p:spPr bwMode="auto">
              <a:xfrm>
                <a:off x="1143" y="3125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5" name="Line 189"/>
              <p:cNvSpPr>
                <a:spLocks noChangeShapeType="1"/>
              </p:cNvSpPr>
              <p:nvPr/>
            </p:nvSpPr>
            <p:spPr bwMode="auto">
              <a:xfrm>
                <a:off x="1143" y="3125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6" name="Line 190"/>
              <p:cNvSpPr>
                <a:spLocks noChangeShapeType="1"/>
              </p:cNvSpPr>
              <p:nvPr/>
            </p:nvSpPr>
            <p:spPr bwMode="auto">
              <a:xfrm>
                <a:off x="1143" y="3125"/>
                <a:ext cx="1" cy="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7" name="Rectangle 191"/>
              <p:cNvSpPr>
                <a:spLocks noChangeArrowheads="1"/>
              </p:cNvSpPr>
              <p:nvPr/>
            </p:nvSpPr>
            <p:spPr bwMode="auto">
              <a:xfrm>
                <a:off x="1143" y="3125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8" name="Line 192"/>
              <p:cNvSpPr>
                <a:spLocks noChangeShapeType="1"/>
              </p:cNvSpPr>
              <p:nvPr/>
            </p:nvSpPr>
            <p:spPr bwMode="auto">
              <a:xfrm>
                <a:off x="1143" y="3125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09" name="Line 193"/>
              <p:cNvSpPr>
                <a:spLocks noChangeShapeType="1"/>
              </p:cNvSpPr>
              <p:nvPr/>
            </p:nvSpPr>
            <p:spPr bwMode="auto">
              <a:xfrm>
                <a:off x="1143" y="3125"/>
                <a:ext cx="1" cy="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0" name="Rectangle 194"/>
              <p:cNvSpPr>
                <a:spLocks noChangeArrowheads="1"/>
              </p:cNvSpPr>
              <p:nvPr/>
            </p:nvSpPr>
            <p:spPr bwMode="auto">
              <a:xfrm>
                <a:off x="1154" y="3125"/>
                <a:ext cx="386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1" name="Line 195"/>
              <p:cNvSpPr>
                <a:spLocks noChangeShapeType="1"/>
              </p:cNvSpPr>
              <p:nvPr/>
            </p:nvSpPr>
            <p:spPr bwMode="auto">
              <a:xfrm>
                <a:off x="1154" y="3125"/>
                <a:ext cx="38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2" name="Rectangle 196"/>
              <p:cNvSpPr>
                <a:spLocks noChangeArrowheads="1"/>
              </p:cNvSpPr>
              <p:nvPr/>
            </p:nvSpPr>
            <p:spPr bwMode="auto">
              <a:xfrm>
                <a:off x="1540" y="2951"/>
                <a:ext cx="6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3" name="Line 197"/>
              <p:cNvSpPr>
                <a:spLocks noChangeShapeType="1"/>
              </p:cNvSpPr>
              <p:nvPr/>
            </p:nvSpPr>
            <p:spPr bwMode="auto">
              <a:xfrm>
                <a:off x="1540" y="2951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4" name="Rectangle 198"/>
              <p:cNvSpPr>
                <a:spLocks noChangeArrowheads="1"/>
              </p:cNvSpPr>
              <p:nvPr/>
            </p:nvSpPr>
            <p:spPr bwMode="auto">
              <a:xfrm>
                <a:off x="1540" y="3125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5" name="Line 199"/>
              <p:cNvSpPr>
                <a:spLocks noChangeShapeType="1"/>
              </p:cNvSpPr>
              <p:nvPr/>
            </p:nvSpPr>
            <p:spPr bwMode="auto">
              <a:xfrm>
                <a:off x="1540" y="3125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6" name="Line 200"/>
              <p:cNvSpPr>
                <a:spLocks noChangeShapeType="1"/>
              </p:cNvSpPr>
              <p:nvPr/>
            </p:nvSpPr>
            <p:spPr bwMode="auto">
              <a:xfrm>
                <a:off x="1540" y="3125"/>
                <a:ext cx="1" cy="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7" name="Rectangle 201"/>
              <p:cNvSpPr>
                <a:spLocks noChangeArrowheads="1"/>
              </p:cNvSpPr>
              <p:nvPr/>
            </p:nvSpPr>
            <p:spPr bwMode="auto">
              <a:xfrm>
                <a:off x="1551" y="3125"/>
                <a:ext cx="1813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8" name="Line 202"/>
              <p:cNvSpPr>
                <a:spLocks noChangeShapeType="1"/>
              </p:cNvSpPr>
              <p:nvPr/>
            </p:nvSpPr>
            <p:spPr bwMode="auto">
              <a:xfrm>
                <a:off x="1551" y="3125"/>
                <a:ext cx="18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19" name="Rectangle 203"/>
              <p:cNvSpPr>
                <a:spLocks noChangeArrowheads="1"/>
              </p:cNvSpPr>
              <p:nvPr/>
            </p:nvSpPr>
            <p:spPr bwMode="auto">
              <a:xfrm>
                <a:off x="3364" y="2951"/>
                <a:ext cx="10" cy="17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20" name="Line 204"/>
              <p:cNvSpPr>
                <a:spLocks noChangeShapeType="1"/>
              </p:cNvSpPr>
              <p:nvPr/>
            </p:nvSpPr>
            <p:spPr bwMode="auto">
              <a:xfrm>
                <a:off x="3364" y="2951"/>
                <a:ext cx="1" cy="17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21" name="Rectangle 205"/>
              <p:cNvSpPr>
                <a:spLocks noChangeArrowheads="1"/>
              </p:cNvSpPr>
              <p:nvPr/>
            </p:nvSpPr>
            <p:spPr bwMode="auto">
              <a:xfrm>
                <a:off x="3364" y="3125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22" name="Line 206"/>
              <p:cNvSpPr>
                <a:spLocks noChangeShapeType="1"/>
              </p:cNvSpPr>
              <p:nvPr/>
            </p:nvSpPr>
            <p:spPr bwMode="auto">
              <a:xfrm>
                <a:off x="3364" y="3125"/>
                <a:ext cx="1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623" name="Line 207"/>
            <p:cNvSpPr>
              <a:spLocks noChangeShapeType="1"/>
            </p:cNvSpPr>
            <p:nvPr/>
          </p:nvSpPr>
          <p:spPr bwMode="auto">
            <a:xfrm>
              <a:off x="3364" y="3125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24" name="Rectangle 208"/>
            <p:cNvSpPr>
              <a:spLocks noChangeArrowheads="1"/>
            </p:cNvSpPr>
            <p:nvPr/>
          </p:nvSpPr>
          <p:spPr bwMode="auto">
            <a:xfrm>
              <a:off x="3364" y="3125"/>
              <a:ext cx="10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25" name="Line 209"/>
            <p:cNvSpPr>
              <a:spLocks noChangeShapeType="1"/>
            </p:cNvSpPr>
            <p:nvPr/>
          </p:nvSpPr>
          <p:spPr bwMode="auto">
            <a:xfrm>
              <a:off x="3364" y="3125"/>
              <a:ext cx="1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26" name="Line 210"/>
            <p:cNvSpPr>
              <a:spLocks noChangeShapeType="1"/>
            </p:cNvSpPr>
            <p:nvPr/>
          </p:nvSpPr>
          <p:spPr bwMode="auto">
            <a:xfrm>
              <a:off x="3364" y="3125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27" name="Rectangle 211"/>
            <p:cNvSpPr>
              <a:spLocks noChangeArrowheads="1"/>
            </p:cNvSpPr>
            <p:nvPr/>
          </p:nvSpPr>
          <p:spPr bwMode="auto">
            <a:xfrm>
              <a:off x="1137" y="3136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900">
                  <a:solidFill>
                    <a:srgbClr val="010000"/>
                  </a:solidFill>
                </a:rPr>
                <a:t> </a:t>
              </a:r>
              <a:endParaRPr lang="en-US" sz="1400" b="1">
                <a:latin typeface="Arial" charset="0"/>
              </a:endParaRPr>
            </a:p>
          </p:txBody>
        </p:sp>
      </p:grpSp>
      <p:sp>
        <p:nvSpPr>
          <p:cNvPr id="60628" name="Line 212"/>
          <p:cNvSpPr>
            <a:spLocks noChangeShapeType="1"/>
          </p:cNvSpPr>
          <p:nvPr/>
        </p:nvSpPr>
        <p:spPr bwMode="auto">
          <a:xfrm flipV="1">
            <a:off x="2322739" y="4473105"/>
            <a:ext cx="1588" cy="328613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29" name="Freeform 213"/>
          <p:cNvSpPr>
            <a:spLocks/>
          </p:cNvSpPr>
          <p:nvPr/>
        </p:nvSpPr>
        <p:spPr bwMode="auto">
          <a:xfrm>
            <a:off x="2246539" y="4265142"/>
            <a:ext cx="152400" cy="227012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48" y="0"/>
              </a:cxn>
              <a:cxn ang="0">
                <a:pos x="96" y="143"/>
              </a:cxn>
              <a:cxn ang="0">
                <a:pos x="0" y="143"/>
              </a:cxn>
            </a:cxnLst>
            <a:rect l="0" t="0" r="r" b="b"/>
            <a:pathLst>
              <a:path w="96" h="143">
                <a:moveTo>
                  <a:pt x="0" y="143"/>
                </a:moveTo>
                <a:lnTo>
                  <a:pt x="48" y="0"/>
                </a:lnTo>
                <a:lnTo>
                  <a:pt x="96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30" name="Line 214"/>
          <p:cNvSpPr>
            <a:spLocks noChangeShapeType="1"/>
          </p:cNvSpPr>
          <p:nvPr/>
        </p:nvSpPr>
        <p:spPr bwMode="auto">
          <a:xfrm>
            <a:off x="2322740" y="5231929"/>
            <a:ext cx="3175" cy="2413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31" name="Freeform 215"/>
          <p:cNvSpPr>
            <a:spLocks/>
          </p:cNvSpPr>
          <p:nvPr/>
        </p:nvSpPr>
        <p:spPr bwMode="auto">
          <a:xfrm>
            <a:off x="2249714" y="5452593"/>
            <a:ext cx="152400" cy="230187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50" y="145"/>
              </a:cxn>
              <a:cxn ang="0">
                <a:pos x="0" y="2"/>
              </a:cxn>
              <a:cxn ang="0">
                <a:pos x="96" y="0"/>
              </a:cxn>
            </a:cxnLst>
            <a:rect l="0" t="0" r="r" b="b"/>
            <a:pathLst>
              <a:path w="96" h="145">
                <a:moveTo>
                  <a:pt x="96" y="0"/>
                </a:moveTo>
                <a:lnTo>
                  <a:pt x="50" y="145"/>
                </a:lnTo>
                <a:lnTo>
                  <a:pt x="0" y="2"/>
                </a:lnTo>
                <a:lnTo>
                  <a:pt x="96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32" name="Rectangle 216"/>
          <p:cNvSpPr>
            <a:spLocks noChangeArrowheads="1"/>
          </p:cNvSpPr>
          <p:nvPr/>
        </p:nvSpPr>
        <p:spPr bwMode="auto">
          <a:xfrm>
            <a:off x="2225902" y="4842993"/>
            <a:ext cx="2132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300">
                <a:solidFill>
                  <a:srgbClr val="000000"/>
                </a:solidFill>
                <a:latin typeface="Arial" charset="0"/>
              </a:rPr>
              <a:t>N</a:t>
            </a:r>
            <a:endParaRPr lang="en-US" sz="1400" b="1">
              <a:latin typeface="Arial" charset="0"/>
            </a:endParaRPr>
          </a:p>
        </p:txBody>
      </p:sp>
      <p:grpSp>
        <p:nvGrpSpPr>
          <p:cNvPr id="60633" name="Group 217"/>
          <p:cNvGrpSpPr>
            <a:grpSpLocks/>
          </p:cNvGrpSpPr>
          <p:nvPr/>
        </p:nvGrpSpPr>
        <p:grpSpPr bwMode="auto">
          <a:xfrm>
            <a:off x="3184753" y="3406304"/>
            <a:ext cx="1673225" cy="376238"/>
            <a:chOff x="1485" y="1742"/>
            <a:chExt cx="1054" cy="237"/>
          </a:xfrm>
        </p:grpSpPr>
        <p:sp>
          <p:nvSpPr>
            <p:cNvPr id="60634" name="Rectangle 218"/>
            <p:cNvSpPr>
              <a:spLocks noChangeArrowheads="1"/>
            </p:cNvSpPr>
            <p:nvPr/>
          </p:nvSpPr>
          <p:spPr bwMode="auto">
            <a:xfrm>
              <a:off x="1485" y="1742"/>
              <a:ext cx="1054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35" name="Rectangle 219"/>
            <p:cNvSpPr>
              <a:spLocks noChangeArrowheads="1"/>
            </p:cNvSpPr>
            <p:nvPr/>
          </p:nvSpPr>
          <p:spPr bwMode="auto">
            <a:xfrm>
              <a:off x="1538" y="1772"/>
              <a:ext cx="83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Transactions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60636" name="Group 220"/>
          <p:cNvGrpSpPr>
            <a:grpSpLocks/>
          </p:cNvGrpSpPr>
          <p:nvPr/>
        </p:nvGrpSpPr>
        <p:grpSpPr bwMode="auto">
          <a:xfrm>
            <a:off x="7394802" y="4413254"/>
            <a:ext cx="1149350" cy="1385888"/>
            <a:chOff x="4137" y="2204"/>
            <a:chExt cx="724" cy="873"/>
          </a:xfrm>
        </p:grpSpPr>
        <p:sp>
          <p:nvSpPr>
            <p:cNvPr id="60637" name="Rectangle 221"/>
            <p:cNvSpPr>
              <a:spLocks noChangeArrowheads="1"/>
            </p:cNvSpPr>
            <p:nvPr/>
          </p:nvSpPr>
          <p:spPr bwMode="auto">
            <a:xfrm>
              <a:off x="4137" y="2204"/>
              <a:ext cx="724" cy="873"/>
            </a:xfrm>
            <a:prstGeom prst="rect">
              <a:avLst/>
            </a:prstGeom>
            <a:solidFill>
              <a:srgbClr val="00CC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38" name="Rectangle 222"/>
            <p:cNvSpPr>
              <a:spLocks noChangeArrowheads="1"/>
            </p:cNvSpPr>
            <p:nvPr/>
          </p:nvSpPr>
          <p:spPr bwMode="auto">
            <a:xfrm>
              <a:off x="4137" y="2343"/>
              <a:ext cx="724" cy="595"/>
            </a:xfrm>
            <a:prstGeom prst="rect">
              <a:avLst/>
            </a:prstGeom>
            <a:solidFill>
              <a:srgbClr val="00CC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39" name="Line 223"/>
            <p:cNvSpPr>
              <a:spLocks noChangeShapeType="1"/>
            </p:cNvSpPr>
            <p:nvPr/>
          </p:nvSpPr>
          <p:spPr bwMode="auto">
            <a:xfrm>
              <a:off x="4137" y="2487"/>
              <a:ext cx="72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0" name="Line 224"/>
            <p:cNvSpPr>
              <a:spLocks noChangeShapeType="1"/>
            </p:cNvSpPr>
            <p:nvPr/>
          </p:nvSpPr>
          <p:spPr bwMode="auto">
            <a:xfrm>
              <a:off x="4137" y="2626"/>
              <a:ext cx="72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1" name="Line 225"/>
            <p:cNvSpPr>
              <a:spLocks noChangeShapeType="1"/>
            </p:cNvSpPr>
            <p:nvPr/>
          </p:nvSpPr>
          <p:spPr bwMode="auto">
            <a:xfrm>
              <a:off x="4137" y="2794"/>
              <a:ext cx="72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2" name="Rectangle 226"/>
            <p:cNvSpPr>
              <a:spLocks noChangeArrowheads="1"/>
            </p:cNvSpPr>
            <p:nvPr/>
          </p:nvSpPr>
          <p:spPr bwMode="auto">
            <a:xfrm>
              <a:off x="4137" y="2204"/>
              <a:ext cx="724" cy="873"/>
            </a:xfrm>
            <a:prstGeom prst="rect">
              <a:avLst/>
            </a:prstGeom>
            <a:solidFill>
              <a:srgbClr val="00CC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3" name="Rectangle 227"/>
            <p:cNvSpPr>
              <a:spLocks noChangeArrowheads="1"/>
            </p:cNvSpPr>
            <p:nvPr/>
          </p:nvSpPr>
          <p:spPr bwMode="auto">
            <a:xfrm>
              <a:off x="4137" y="2343"/>
              <a:ext cx="724" cy="595"/>
            </a:xfrm>
            <a:prstGeom prst="rect">
              <a:avLst/>
            </a:prstGeom>
            <a:solidFill>
              <a:srgbClr val="00CC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4" name="Line 228"/>
            <p:cNvSpPr>
              <a:spLocks noChangeShapeType="1"/>
            </p:cNvSpPr>
            <p:nvPr/>
          </p:nvSpPr>
          <p:spPr bwMode="auto">
            <a:xfrm>
              <a:off x="4137" y="2487"/>
              <a:ext cx="72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5" name="Line 229"/>
            <p:cNvSpPr>
              <a:spLocks noChangeShapeType="1"/>
            </p:cNvSpPr>
            <p:nvPr/>
          </p:nvSpPr>
          <p:spPr bwMode="auto">
            <a:xfrm>
              <a:off x="4137" y="2626"/>
              <a:ext cx="72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46" name="Line 230"/>
            <p:cNvSpPr>
              <a:spLocks noChangeShapeType="1"/>
            </p:cNvSpPr>
            <p:nvPr/>
          </p:nvSpPr>
          <p:spPr bwMode="auto">
            <a:xfrm>
              <a:off x="4137" y="2794"/>
              <a:ext cx="72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647" name="Rectangle 231"/>
          <p:cNvSpPr>
            <a:spLocks noChangeArrowheads="1"/>
          </p:cNvSpPr>
          <p:nvPr/>
        </p:nvSpPr>
        <p:spPr bwMode="auto">
          <a:xfrm>
            <a:off x="7618640" y="3686180"/>
            <a:ext cx="636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>
                <a:solidFill>
                  <a:srgbClr val="CC6600"/>
                </a:solidFill>
              </a:rPr>
              <a:t>List of</a:t>
            </a:r>
            <a:endParaRPr lang="en-US" sz="1400" b="1">
              <a:latin typeface="Arial" charset="0"/>
            </a:endParaRPr>
          </a:p>
        </p:txBody>
      </p:sp>
      <p:sp>
        <p:nvSpPr>
          <p:cNvPr id="60648" name="Rectangle 232"/>
          <p:cNvSpPr>
            <a:spLocks noChangeArrowheads="1"/>
          </p:cNvSpPr>
          <p:nvPr/>
        </p:nvSpPr>
        <p:spPr bwMode="auto">
          <a:xfrm>
            <a:off x="7358289" y="3990979"/>
            <a:ext cx="1227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>
                <a:solidFill>
                  <a:srgbClr val="CC6600"/>
                </a:solidFill>
              </a:rPr>
              <a:t>Candidates</a:t>
            </a:r>
            <a:endParaRPr lang="en-US" sz="1400" b="1">
              <a:latin typeface="Arial" charset="0"/>
            </a:endParaRPr>
          </a:p>
        </p:txBody>
      </p:sp>
      <p:sp>
        <p:nvSpPr>
          <p:cNvPr id="60649" name="Line 233"/>
          <p:cNvSpPr>
            <a:spLocks noChangeShapeType="1"/>
          </p:cNvSpPr>
          <p:nvPr/>
        </p:nvSpPr>
        <p:spPr bwMode="auto">
          <a:xfrm flipV="1">
            <a:off x="8879114" y="4618042"/>
            <a:ext cx="1588" cy="328612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0" name="Freeform 234"/>
          <p:cNvSpPr>
            <a:spLocks/>
          </p:cNvSpPr>
          <p:nvPr/>
        </p:nvSpPr>
        <p:spPr bwMode="auto">
          <a:xfrm>
            <a:off x="8802914" y="4410080"/>
            <a:ext cx="152400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48" y="0"/>
              </a:cxn>
              <a:cxn ang="0">
                <a:pos x="96" y="143"/>
              </a:cxn>
              <a:cxn ang="0">
                <a:pos x="0" y="143"/>
              </a:cxn>
            </a:cxnLst>
            <a:rect l="0" t="0" r="r" b="b"/>
            <a:pathLst>
              <a:path w="96" h="143">
                <a:moveTo>
                  <a:pt x="0" y="143"/>
                </a:moveTo>
                <a:lnTo>
                  <a:pt x="48" y="0"/>
                </a:lnTo>
                <a:lnTo>
                  <a:pt x="96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1" name="Line 235"/>
          <p:cNvSpPr>
            <a:spLocks noChangeShapeType="1"/>
          </p:cNvSpPr>
          <p:nvPr/>
        </p:nvSpPr>
        <p:spPr bwMode="auto">
          <a:xfrm>
            <a:off x="8879115" y="5375279"/>
            <a:ext cx="3175" cy="242888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2" name="Freeform 236"/>
          <p:cNvSpPr>
            <a:spLocks/>
          </p:cNvSpPr>
          <p:nvPr/>
        </p:nvSpPr>
        <p:spPr bwMode="auto">
          <a:xfrm>
            <a:off x="8806090" y="5597529"/>
            <a:ext cx="150813" cy="228600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49" y="144"/>
              </a:cxn>
              <a:cxn ang="0">
                <a:pos x="0" y="2"/>
              </a:cxn>
              <a:cxn ang="0">
                <a:pos x="95" y="0"/>
              </a:cxn>
            </a:cxnLst>
            <a:rect l="0" t="0" r="r" b="b"/>
            <a:pathLst>
              <a:path w="95" h="144">
                <a:moveTo>
                  <a:pt x="95" y="0"/>
                </a:moveTo>
                <a:lnTo>
                  <a:pt x="49" y="144"/>
                </a:lnTo>
                <a:lnTo>
                  <a:pt x="0" y="2"/>
                </a:lnTo>
                <a:lnTo>
                  <a:pt x="9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3" name="Rectangle 237"/>
          <p:cNvSpPr>
            <a:spLocks noChangeArrowheads="1"/>
          </p:cNvSpPr>
          <p:nvPr/>
        </p:nvSpPr>
        <p:spPr bwMode="auto">
          <a:xfrm>
            <a:off x="8774339" y="5005393"/>
            <a:ext cx="242888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300">
                <a:solidFill>
                  <a:srgbClr val="000000"/>
                </a:solidFill>
                <a:latin typeface="Arial" charset="0"/>
              </a:rPr>
              <a:t>M</a:t>
            </a:r>
            <a:endParaRPr lang="en-US" sz="1400" b="1">
              <a:latin typeface="Arial" charset="0"/>
            </a:endParaRPr>
          </a:p>
        </p:txBody>
      </p:sp>
      <p:sp>
        <p:nvSpPr>
          <p:cNvPr id="60654" name="Line 238"/>
          <p:cNvSpPr>
            <a:spLocks noChangeShapeType="1"/>
          </p:cNvSpPr>
          <p:nvPr/>
        </p:nvSpPr>
        <p:spPr bwMode="auto">
          <a:xfrm flipV="1">
            <a:off x="6194653" y="4549779"/>
            <a:ext cx="1068387" cy="95250"/>
          </a:xfrm>
          <a:prstGeom prst="line">
            <a:avLst/>
          </a:prstGeom>
          <a:noFill/>
          <a:ln w="142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5" name="Freeform 239"/>
          <p:cNvSpPr>
            <a:spLocks/>
          </p:cNvSpPr>
          <p:nvPr/>
        </p:nvSpPr>
        <p:spPr bwMode="auto">
          <a:xfrm>
            <a:off x="7248753" y="4506917"/>
            <a:ext cx="136525" cy="87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" y="20"/>
              </a:cxn>
              <a:cxn ang="0">
                <a:pos x="5" y="55"/>
              </a:cxn>
              <a:cxn ang="0">
                <a:pos x="0" y="0"/>
              </a:cxn>
            </a:cxnLst>
            <a:rect l="0" t="0" r="r" b="b"/>
            <a:pathLst>
              <a:path w="86" h="55">
                <a:moveTo>
                  <a:pt x="0" y="0"/>
                </a:moveTo>
                <a:lnTo>
                  <a:pt x="86" y="20"/>
                </a:lnTo>
                <a:lnTo>
                  <a:pt x="5" y="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6" name="Line 240"/>
          <p:cNvSpPr>
            <a:spLocks noChangeShapeType="1"/>
          </p:cNvSpPr>
          <p:nvPr/>
        </p:nvSpPr>
        <p:spPr bwMode="auto">
          <a:xfrm>
            <a:off x="6194652" y="4645030"/>
            <a:ext cx="1073150" cy="290513"/>
          </a:xfrm>
          <a:prstGeom prst="line">
            <a:avLst/>
          </a:prstGeom>
          <a:noFill/>
          <a:ln w="142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7" name="Freeform 241"/>
          <p:cNvSpPr>
            <a:spLocks/>
          </p:cNvSpPr>
          <p:nvPr/>
        </p:nvSpPr>
        <p:spPr bwMode="auto">
          <a:xfrm>
            <a:off x="7245577" y="4889505"/>
            <a:ext cx="139700" cy="85725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88" y="49"/>
              </a:cxn>
              <a:cxn ang="0">
                <a:pos x="0" y="54"/>
              </a:cxn>
              <a:cxn ang="0">
                <a:pos x="15" y="0"/>
              </a:cxn>
            </a:cxnLst>
            <a:rect l="0" t="0" r="r" b="b"/>
            <a:pathLst>
              <a:path w="88" h="54">
                <a:moveTo>
                  <a:pt x="15" y="0"/>
                </a:moveTo>
                <a:lnTo>
                  <a:pt x="88" y="49"/>
                </a:lnTo>
                <a:lnTo>
                  <a:pt x="0" y="54"/>
                </a:lnTo>
                <a:lnTo>
                  <a:pt x="1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8" name="Line 242"/>
          <p:cNvSpPr>
            <a:spLocks noChangeShapeType="1"/>
          </p:cNvSpPr>
          <p:nvPr/>
        </p:nvSpPr>
        <p:spPr bwMode="auto">
          <a:xfrm>
            <a:off x="6194652" y="4645030"/>
            <a:ext cx="1079500" cy="487363"/>
          </a:xfrm>
          <a:prstGeom prst="line">
            <a:avLst/>
          </a:prstGeom>
          <a:noFill/>
          <a:ln w="142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59" name="Freeform 243"/>
          <p:cNvSpPr>
            <a:spLocks/>
          </p:cNvSpPr>
          <p:nvPr/>
        </p:nvSpPr>
        <p:spPr bwMode="auto">
          <a:xfrm>
            <a:off x="7245577" y="5087942"/>
            <a:ext cx="139700" cy="9525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88" y="60"/>
              </a:cxn>
              <a:cxn ang="0">
                <a:pos x="0" y="51"/>
              </a:cxn>
              <a:cxn ang="0">
                <a:pos x="23" y="0"/>
              </a:cxn>
            </a:cxnLst>
            <a:rect l="0" t="0" r="r" b="b"/>
            <a:pathLst>
              <a:path w="88" h="60">
                <a:moveTo>
                  <a:pt x="23" y="0"/>
                </a:moveTo>
                <a:lnTo>
                  <a:pt x="88" y="60"/>
                </a:lnTo>
                <a:lnTo>
                  <a:pt x="0" y="51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60" name="Line 244"/>
          <p:cNvSpPr>
            <a:spLocks noChangeShapeType="1"/>
          </p:cNvSpPr>
          <p:nvPr/>
        </p:nvSpPr>
        <p:spPr bwMode="auto">
          <a:xfrm>
            <a:off x="6216877" y="4656143"/>
            <a:ext cx="1077912" cy="981075"/>
          </a:xfrm>
          <a:prstGeom prst="line">
            <a:avLst/>
          </a:prstGeom>
          <a:noFill/>
          <a:ln w="142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61" name="Freeform 245"/>
          <p:cNvSpPr>
            <a:spLocks/>
          </p:cNvSpPr>
          <p:nvPr/>
        </p:nvSpPr>
        <p:spPr bwMode="auto">
          <a:xfrm>
            <a:off x="7256689" y="5597529"/>
            <a:ext cx="128588" cy="12223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81" y="77"/>
              </a:cxn>
              <a:cxn ang="0">
                <a:pos x="0" y="41"/>
              </a:cxn>
              <a:cxn ang="0">
                <a:pos x="38" y="0"/>
              </a:cxn>
            </a:cxnLst>
            <a:rect l="0" t="0" r="r" b="b"/>
            <a:pathLst>
              <a:path w="81" h="77">
                <a:moveTo>
                  <a:pt x="38" y="0"/>
                </a:moveTo>
                <a:lnTo>
                  <a:pt x="81" y="77"/>
                </a:lnTo>
                <a:lnTo>
                  <a:pt x="0" y="41"/>
                </a:lnTo>
                <a:lnTo>
                  <a:pt x="38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62" name="Rectangle 246"/>
          <p:cNvSpPr>
            <a:spLocks noChangeArrowheads="1"/>
          </p:cNvSpPr>
          <p:nvPr/>
        </p:nvSpPr>
        <p:spPr bwMode="auto">
          <a:xfrm>
            <a:off x="4454752" y="5651030"/>
            <a:ext cx="2132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w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60663" name="Line 247"/>
          <p:cNvSpPr>
            <a:spLocks noChangeShapeType="1"/>
          </p:cNvSpPr>
          <p:nvPr/>
        </p:nvSpPr>
        <p:spPr bwMode="auto">
          <a:xfrm flipH="1">
            <a:off x="3484790" y="5822479"/>
            <a:ext cx="847725" cy="1588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64" name="Freeform 248"/>
          <p:cNvSpPr>
            <a:spLocks/>
          </p:cNvSpPr>
          <p:nvPr/>
        </p:nvSpPr>
        <p:spPr bwMode="auto">
          <a:xfrm>
            <a:off x="3276827" y="5747867"/>
            <a:ext cx="227012" cy="150812"/>
          </a:xfrm>
          <a:custGeom>
            <a:avLst/>
            <a:gdLst/>
            <a:ahLst/>
            <a:cxnLst>
              <a:cxn ang="0">
                <a:pos x="143" y="95"/>
              </a:cxn>
              <a:cxn ang="0">
                <a:pos x="0" y="47"/>
              </a:cxn>
              <a:cxn ang="0">
                <a:pos x="143" y="0"/>
              </a:cxn>
              <a:cxn ang="0">
                <a:pos x="143" y="95"/>
              </a:cxn>
            </a:cxnLst>
            <a:rect l="0" t="0" r="r" b="b"/>
            <a:pathLst>
              <a:path w="143" h="95">
                <a:moveTo>
                  <a:pt x="143" y="95"/>
                </a:moveTo>
                <a:lnTo>
                  <a:pt x="0" y="47"/>
                </a:lnTo>
                <a:lnTo>
                  <a:pt x="143" y="0"/>
                </a:lnTo>
                <a:lnTo>
                  <a:pt x="143" y="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65" name="Line 249"/>
          <p:cNvSpPr>
            <a:spLocks noChangeShapeType="1"/>
          </p:cNvSpPr>
          <p:nvPr/>
        </p:nvSpPr>
        <p:spPr bwMode="auto">
          <a:xfrm>
            <a:off x="4781778" y="5822479"/>
            <a:ext cx="1189037" cy="1588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666" name="Freeform 250"/>
          <p:cNvSpPr>
            <a:spLocks/>
          </p:cNvSpPr>
          <p:nvPr/>
        </p:nvSpPr>
        <p:spPr bwMode="auto">
          <a:xfrm>
            <a:off x="5951764" y="5747867"/>
            <a:ext cx="228600" cy="150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4" y="47"/>
              </a:cxn>
              <a:cxn ang="0">
                <a:pos x="0" y="95"/>
              </a:cxn>
              <a:cxn ang="0">
                <a:pos x="0" y="0"/>
              </a:cxn>
            </a:cxnLst>
            <a:rect l="0" t="0" r="r" b="b"/>
            <a:pathLst>
              <a:path w="144" h="95">
                <a:moveTo>
                  <a:pt x="0" y="0"/>
                </a:moveTo>
                <a:lnTo>
                  <a:pt x="144" y="47"/>
                </a:lnTo>
                <a:lnTo>
                  <a:pt x="0" y="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87056-03FD-48E9-34ED-6F0C4A113848}"/>
              </a:ext>
            </a:extLst>
          </p:cNvPr>
          <p:cNvSpPr txBox="1"/>
          <p:nvPr/>
        </p:nvSpPr>
        <p:spPr>
          <a:xfrm>
            <a:off x="2933247" y="62499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charset="-120"/>
              </a:rPr>
              <a:t>Match </a:t>
            </a:r>
            <a:r>
              <a:rPr lang="en-US" altLang="zh-TW" sz="2000" dirty="0">
                <a:solidFill>
                  <a:srgbClr val="C00000"/>
                </a:solidFill>
                <a:ea typeface="新細明體" charset="-120"/>
              </a:rPr>
              <a:t>each transaction </a:t>
            </a:r>
            <a:r>
              <a:rPr lang="en-US" altLang="zh-TW" sz="2000" dirty="0">
                <a:ea typeface="新細明體" charset="-120"/>
              </a:rPr>
              <a:t>against </a:t>
            </a:r>
            <a:r>
              <a:rPr lang="en-US" altLang="zh-TW" sz="2000" dirty="0">
                <a:solidFill>
                  <a:srgbClr val="C00000"/>
                </a:solidFill>
                <a:ea typeface="新細明體" charset="-120"/>
              </a:rPr>
              <a:t>every candidate</a:t>
            </a:r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93914" y="0"/>
            <a:ext cx="11593286" cy="1325563"/>
          </a:xfrm>
        </p:spPr>
        <p:txBody>
          <a:bodyPr>
            <a:norm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pc="-95" dirty="0"/>
              <a:t>Candidate Itemset Generation- Brute-force</a:t>
            </a:r>
          </a:p>
        </p:txBody>
      </p:sp>
      <p:graphicFrame>
        <p:nvGraphicFramePr>
          <p:cNvPr id="1213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476511"/>
              </p:ext>
            </p:extLst>
          </p:nvPr>
        </p:nvGraphicFramePr>
        <p:xfrm>
          <a:off x="5439004" y="1741274"/>
          <a:ext cx="6658875" cy="5029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807480" imgH="7407000" progId="Visio.Drawing.6">
                  <p:embed/>
                </p:oleObj>
              </mc:Choice>
              <mc:Fallback>
                <p:oleObj name="VISIO" r:id="rId2" imgW="9807480" imgH="7407000" progId="Visio.Drawing.6">
                  <p:embed/>
                  <p:pic>
                    <p:nvPicPr>
                      <p:cNvPr id="1213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9004" y="1741274"/>
                        <a:ext cx="6658875" cy="5029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3444" name="Text Box 4"/>
          <p:cNvSpPr txBox="1">
            <a:spLocks noChangeArrowheads="1"/>
          </p:cNvSpPr>
          <p:nvPr/>
        </p:nvSpPr>
        <p:spPr bwMode="auto">
          <a:xfrm>
            <a:off x="516021" y="1156147"/>
            <a:ext cx="1088132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dirty="0"/>
              <a:t>Given d items, there are </a:t>
            </a:r>
            <a:r>
              <a:rPr lang="en-US" altLang="en-US" sz="2200" dirty="0">
                <a:solidFill>
                  <a:srgbClr val="C00000"/>
                </a:solidFill>
              </a:rPr>
              <a:t>2</a:t>
            </a:r>
            <a:r>
              <a:rPr lang="en-US" altLang="en-US" sz="2200" baseline="30000" dirty="0">
                <a:solidFill>
                  <a:srgbClr val="C00000"/>
                </a:solidFill>
              </a:rPr>
              <a:t>d</a:t>
            </a:r>
            <a:r>
              <a:rPr lang="en-US" altLang="en-US" sz="2200" dirty="0"/>
              <a:t> possible </a:t>
            </a:r>
            <a:r>
              <a:rPr lang="en-US" altLang="en-US" sz="2200" dirty="0">
                <a:solidFill>
                  <a:srgbClr val="C00000"/>
                </a:solidFill>
              </a:rPr>
              <a:t>candidate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itemsets</a:t>
            </a:r>
            <a:r>
              <a:rPr lang="en-US" altLang="en-US" sz="2200" dirty="0"/>
              <a:t>.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dirty="0"/>
              <a:t>It is </a:t>
            </a:r>
            <a:r>
              <a:rPr lang="en-US" altLang="en-US" sz="2200" dirty="0">
                <a:solidFill>
                  <a:srgbClr val="C00000"/>
                </a:solidFill>
              </a:rPr>
              <a:t>computationally expensive </a:t>
            </a:r>
            <a:r>
              <a:rPr lang="en-US" altLang="en-US" sz="2200" dirty="0"/>
              <a:t>to</a:t>
            </a:r>
            <a:r>
              <a:rPr lang="en-US" altLang="en-US" sz="2200" dirty="0">
                <a:solidFill>
                  <a:srgbClr val="C00000"/>
                </a:solidFill>
              </a:rPr>
              <a:t> </a:t>
            </a:r>
            <a:r>
              <a:rPr lang="en-US" altLang="en-US" sz="2200" dirty="0"/>
              <a:t>calculate </a:t>
            </a:r>
            <a:r>
              <a:rPr lang="en-US" altLang="en-US" sz="2200" dirty="0">
                <a:solidFill>
                  <a:srgbClr val="C00000"/>
                </a:solidFill>
              </a:rPr>
              <a:t>support</a:t>
            </a:r>
            <a:r>
              <a:rPr lang="en-US" altLang="en-US" sz="2200" dirty="0"/>
              <a:t> for all of them</a:t>
            </a:r>
            <a:endParaRPr lang="en-US" altLang="en-US" sz="2200" dirty="0">
              <a:sym typeface="Symbol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57749-7BF1-FF46-2D10-B0026E5591B9}"/>
              </a:ext>
            </a:extLst>
          </p:cNvPr>
          <p:cNvSpPr txBox="1"/>
          <p:nvPr/>
        </p:nvSpPr>
        <p:spPr>
          <a:xfrm>
            <a:off x="908317" y="3840523"/>
            <a:ext cx="453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Combinations of 5 different items (A,B,C,D,E)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90126" y="549007"/>
            <a:ext cx="10361234" cy="533400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en-US" altLang="zh-TW" spc="-95" dirty="0"/>
              <a:t>Finding Frequent </a:t>
            </a:r>
            <a:r>
              <a:rPr lang="en-US" altLang="zh-TW" spc="-95" dirty="0" err="1"/>
              <a:t>Itemsets</a:t>
            </a:r>
            <a:r>
              <a:rPr lang="en-US" altLang="zh-TW" spc="-95" dirty="0"/>
              <a:t> - Optimization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126" y="1480458"/>
            <a:ext cx="10728988" cy="52578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dirty="0">
                <a:ea typeface="新細明體" charset="-120"/>
              </a:rPr>
              <a:t>There are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two</a:t>
            </a:r>
            <a:r>
              <a:rPr lang="en-US" altLang="zh-TW" dirty="0">
                <a:ea typeface="新細明體" charset="-120"/>
              </a:rPr>
              <a:t> main approaches to optimize finding of frequent </a:t>
            </a:r>
            <a:r>
              <a:rPr lang="en-US" altLang="zh-TW" dirty="0" err="1">
                <a:ea typeface="新細明體" charset="-120"/>
              </a:rPr>
              <a:t>itemsets</a:t>
            </a:r>
            <a:r>
              <a:rPr lang="en-US" altLang="zh-TW" dirty="0">
                <a:ea typeface="新細明體" charset="-120"/>
              </a:rPr>
              <a:t>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b="1" dirty="0">
                <a:ea typeface="新細明體" charset="-120"/>
              </a:rPr>
              <a:t>1- Reduce the number of candidates  </a:t>
            </a: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Use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pruning</a:t>
            </a:r>
            <a:r>
              <a:rPr lang="en-US" altLang="zh-TW" sz="2600" dirty="0">
                <a:ea typeface="新細明體" charset="-120"/>
              </a:rPr>
              <a:t> techniques to reduce candidates e.g. , </a:t>
            </a:r>
            <a:r>
              <a:rPr lang="en-US" altLang="zh-TW" sz="2600" dirty="0" err="1">
                <a:ea typeface="新細明體" charset="-120"/>
              </a:rPr>
              <a:t>Apriori</a:t>
            </a:r>
            <a:r>
              <a:rPr lang="en-US" altLang="zh-TW" sz="2600" dirty="0">
                <a:ea typeface="新細明體" charset="-120"/>
              </a:rPr>
              <a:t>, Eclat.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altLang="zh-TW" sz="1000" dirty="0">
              <a:ea typeface="新細明體" charset="-12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b="1" dirty="0">
                <a:ea typeface="新細明體" charset="-120"/>
              </a:rPr>
              <a:t>2- Reduce the number of comparisons  </a:t>
            </a: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Use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efficient</a:t>
            </a:r>
            <a:r>
              <a:rPr lang="en-US" altLang="zh-TW" sz="2600" dirty="0">
                <a:ea typeface="新細明體" charset="-120"/>
              </a:rPr>
              <a:t>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data structures </a:t>
            </a:r>
            <a:r>
              <a:rPr lang="en-US" altLang="zh-TW" sz="2600" dirty="0">
                <a:ea typeface="新細明體" charset="-120"/>
              </a:rPr>
              <a:t>(e.g., FP-tree) to store the candidates</a:t>
            </a: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No need to compare</a:t>
            </a:r>
            <a:r>
              <a:rPr lang="en-US" altLang="zh-TW" sz="2600" dirty="0">
                <a:ea typeface="新細明體" charset="-120"/>
              </a:rPr>
              <a:t>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every</a:t>
            </a:r>
            <a:r>
              <a:rPr lang="en-US" altLang="zh-TW" sz="2600" dirty="0">
                <a:ea typeface="新細明體" charset="-120"/>
              </a:rPr>
              <a:t> candidate against every transaction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60120B44-E0DB-4D07-6934-D6BA548B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4239590"/>
            <a:ext cx="4071257" cy="24986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3219"/>
            <a:ext cx="9201246" cy="1143000"/>
          </a:xfrm>
        </p:spPr>
        <p:txBody>
          <a:bodyPr>
            <a:normAutofit/>
          </a:bodyPr>
          <a:lstStyle/>
          <a:p>
            <a:r>
              <a:rPr lang="en-US" altLang="zh-TW" spc="-95" dirty="0"/>
              <a:t>Reducing Number of Candidates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77" y="1396388"/>
            <a:ext cx="11369407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600" dirty="0" err="1">
                <a:solidFill>
                  <a:srgbClr val="C00000"/>
                </a:solidFill>
                <a:ea typeface="新細明體" charset="-120"/>
              </a:rPr>
              <a:t>Apriori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 </a:t>
            </a:r>
            <a:r>
              <a:rPr lang="en-US" altLang="zh-TW" sz="2600" dirty="0">
                <a:ea typeface="新細明體" charset="-120"/>
              </a:rPr>
              <a:t>is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 </a:t>
            </a:r>
            <a:r>
              <a:rPr lang="en-US" altLang="zh-TW" sz="2600" dirty="0">
                <a:ea typeface="新細明體" charset="-120"/>
              </a:rPr>
              <a:t>one of the most common approach to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reduce number</a:t>
            </a:r>
            <a:r>
              <a:rPr lang="en-US" altLang="zh-TW" sz="2600" dirty="0">
                <a:ea typeface="新細明體" charset="-120"/>
              </a:rPr>
              <a:t> of candidate </a:t>
            </a:r>
          </a:p>
          <a:p>
            <a:pPr marL="0" indent="0">
              <a:buNone/>
            </a:pPr>
            <a:endParaRPr lang="en-US" altLang="zh-TW" sz="2600" dirty="0">
              <a:ea typeface="新細明體" charset="-120"/>
            </a:endParaRPr>
          </a:p>
          <a:p>
            <a:pPr marL="0" indent="0">
              <a:buNone/>
            </a:pPr>
            <a:r>
              <a:rPr lang="en-US" altLang="zh-TW" sz="2600" b="1" dirty="0" err="1">
                <a:ea typeface="新細明體" charset="-120"/>
              </a:rPr>
              <a:t>Apriori</a:t>
            </a:r>
            <a:r>
              <a:rPr lang="en-US" altLang="zh-TW" sz="2600" b="1" dirty="0">
                <a:ea typeface="新細明體" charset="-120"/>
              </a:rPr>
              <a:t> principle</a:t>
            </a:r>
            <a:r>
              <a:rPr lang="en-US" altLang="zh-TW" sz="2600" dirty="0">
                <a:ea typeface="新細明體" charset="-120"/>
              </a:rPr>
              <a:t>:</a:t>
            </a:r>
          </a:p>
          <a:p>
            <a:r>
              <a:rPr lang="en-US" altLang="zh-TW" sz="2600" dirty="0">
                <a:ea typeface="新細明體" charset="-120"/>
              </a:rPr>
              <a:t>If an itemset is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infrequent</a:t>
            </a:r>
            <a:r>
              <a:rPr lang="en-US" altLang="zh-TW" sz="2600" dirty="0">
                <a:ea typeface="新細明體" charset="-120"/>
              </a:rPr>
              <a:t>, then all of its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supersets</a:t>
            </a:r>
            <a:r>
              <a:rPr lang="en-US" altLang="zh-TW" sz="2600" dirty="0">
                <a:ea typeface="新細明體" charset="-120"/>
              </a:rPr>
              <a:t> must also be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infrequent</a:t>
            </a:r>
          </a:p>
          <a:p>
            <a:r>
              <a:rPr lang="en-US" altLang="zh-TW" sz="2600" dirty="0" err="1">
                <a:ea typeface="新細明體" charset="-120"/>
              </a:rPr>
              <a:t>Apriori</a:t>
            </a:r>
            <a:r>
              <a:rPr lang="en-US" altLang="zh-TW" sz="2600" dirty="0">
                <a:ea typeface="新細明體" charset="-120"/>
              </a:rPr>
              <a:t> principle holds due to the following property of the support measure:</a:t>
            </a:r>
          </a:p>
          <a:p>
            <a:endParaRPr lang="en-US" altLang="zh-TW" sz="2600" dirty="0">
              <a:ea typeface="新細明體" charset="-120"/>
            </a:endParaRPr>
          </a:p>
          <a:p>
            <a:pPr marL="457200" lvl="1" indent="0">
              <a:buNone/>
            </a:pPr>
            <a:r>
              <a:rPr lang="en-US" altLang="zh-TW" dirty="0">
                <a:ea typeface="新細明體" charset="-120"/>
              </a:rPr>
              <a:t>Support of an itemset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never exceeds </a:t>
            </a:r>
            <a:r>
              <a:rPr lang="en-US" altLang="zh-TW" dirty="0">
                <a:ea typeface="新細明體" charset="-120"/>
              </a:rPr>
              <a:t>the support of its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subsets</a:t>
            </a:r>
          </a:p>
        </p:txBody>
      </p:sp>
      <p:graphicFrame>
        <p:nvGraphicFramePr>
          <p:cNvPr id="63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359542"/>
              </p:ext>
            </p:extLst>
          </p:nvPr>
        </p:nvGraphicFramePr>
        <p:xfrm>
          <a:off x="1133951" y="4765953"/>
          <a:ext cx="5341344" cy="544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900" imgH="203200" progId="Equation.3">
                  <p:embed/>
                </p:oleObj>
              </mc:Choice>
              <mc:Fallback>
                <p:oleObj name="Equation" r:id="rId2" imgW="1993900" imgH="203200" progId="Equation.3">
                  <p:embed/>
                  <p:pic>
                    <p:nvPicPr>
                      <p:cNvPr id="634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951" y="4765953"/>
                        <a:ext cx="5341344" cy="5445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8639433-D8AB-2462-C67B-A8616E76C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3253"/>
              </p:ext>
            </p:extLst>
          </p:nvPr>
        </p:nvGraphicFramePr>
        <p:xfrm>
          <a:off x="7228114" y="4765953"/>
          <a:ext cx="4552589" cy="1922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000680" imgH="1689120" progId="">
                  <p:embed/>
                </p:oleObj>
              </mc:Choice>
              <mc:Fallback>
                <p:oleObj name="PBrush" r:id="rId4" imgW="4000680" imgH="1689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28114" y="4765953"/>
                        <a:ext cx="4552589" cy="1922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312D-A91E-314A-6C03-34280A1E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5EB0-BE7F-6907-232B-73E12B0F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81188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TA</a:t>
            </a:r>
            <a:r>
              <a:rPr lang="en-US" dirty="0"/>
              <a:t>:  Haoqi Shen</a:t>
            </a:r>
          </a:p>
          <a:p>
            <a:r>
              <a:rPr lang="en-US" b="1" dirty="0"/>
              <a:t>Email / Teams</a:t>
            </a:r>
            <a:r>
              <a:rPr lang="en-US" dirty="0"/>
              <a:t> : 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shen.haoq@northeastern.edu</a:t>
            </a:r>
            <a:endParaRPr lang="en-US" sz="2400" dirty="0"/>
          </a:p>
          <a:p>
            <a:r>
              <a:rPr lang="en-US" b="1" dirty="0"/>
              <a:t>Office Hours</a:t>
            </a:r>
            <a:r>
              <a:rPr lang="en-US" dirty="0"/>
              <a:t>: Mondays and Tuesdays (10:00-12:00)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1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4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52480-C9F8-898E-8DAF-6FC97B73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6" y="2330079"/>
            <a:ext cx="6712404" cy="4290476"/>
          </a:xfrm>
          <a:prstGeom prst="rect">
            <a:avLst/>
          </a:prstGeom>
        </p:spPr>
      </p:pic>
      <p:sp>
        <p:nvSpPr>
          <p:cNvPr id="64518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767443" y="118404"/>
            <a:ext cx="8992507" cy="1143000"/>
          </a:xfrm>
        </p:spPr>
        <p:txBody>
          <a:bodyPr/>
          <a:lstStyle/>
          <a:p>
            <a:r>
              <a:rPr lang="en-US" altLang="zh-TW" spc="-95" dirty="0"/>
              <a:t>Apply </a:t>
            </a:r>
            <a:r>
              <a:rPr lang="en-US" altLang="zh-TW" spc="-95" dirty="0" err="1"/>
              <a:t>Apriori</a:t>
            </a:r>
            <a:r>
              <a:rPr lang="en-US" altLang="zh-TW" spc="-95" dirty="0"/>
              <a:t>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8070C-9103-3738-B4C5-757B7A90A7B6}"/>
              </a:ext>
            </a:extLst>
          </p:cNvPr>
          <p:cNvSpPr txBox="1"/>
          <p:nvPr/>
        </p:nvSpPr>
        <p:spPr>
          <a:xfrm>
            <a:off x="767443" y="1335728"/>
            <a:ext cx="110109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TW" sz="2600" dirty="0">
                <a:ea typeface="新細明體" charset="-120"/>
              </a:rPr>
              <a:t>If an itemset is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infrequent</a:t>
            </a:r>
            <a:r>
              <a:rPr lang="en-US" altLang="zh-TW" sz="2600" dirty="0">
                <a:ea typeface="新細明體" charset="-120"/>
              </a:rPr>
              <a:t>, then all of its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supersets can be pruned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Apriori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can handle large datasets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more efficiently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avoids generating and testing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useless candidates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424632"/>
            <a:ext cx="7772400" cy="1143000"/>
          </a:xfrm>
        </p:spPr>
        <p:txBody>
          <a:bodyPr/>
          <a:lstStyle/>
          <a:p>
            <a:r>
              <a:rPr lang="en-US" altLang="zh-TW" spc="-95" dirty="0" err="1"/>
              <a:t>Apriori</a:t>
            </a:r>
            <a:r>
              <a:rPr lang="en-US" altLang="zh-TW" spc="-95" dirty="0"/>
              <a:t> Steps</a:t>
            </a:r>
          </a:p>
        </p:txBody>
      </p:sp>
      <p:pic>
        <p:nvPicPr>
          <p:cNvPr id="6" name="Picture 5" descr="A diagram of a process flow&#10;&#10;Description automatically generated">
            <a:extLst>
              <a:ext uri="{FF2B5EF4-FFF2-40B4-BE49-F238E27FC236}">
                <a16:creationId xmlns:a16="http://schemas.microsoft.com/office/drawing/2014/main" id="{F7BB9790-C8CF-E3A8-FEA6-530082BFD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77" y="1144478"/>
            <a:ext cx="4555723" cy="551907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4774EB9-AC5E-BFA4-940B-EB94585D06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3265" y="1651266"/>
            <a:ext cx="808808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1-Generate frequent 1-itemsets​: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 each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single item’s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support</a:t>
            </a:r>
          </a:p>
          <a:p>
            <a:pPr marL="347663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Keep only items with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support ≥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minsup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2-Iterative Candidate Generation: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frequent (k−1)-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itemsets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generate candidate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itemsets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3-Prune Candidates: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Prune candidate if at least one of its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subsets is not frequent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4-Count Support: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Scan database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count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support of each candidate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5-Select Frequent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Itemsets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Keep those ​that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meet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minsup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6-Repeat until no new frequent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itemsets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can be generated.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5A35-64E9-0241-AFBF-88A2C554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-95" dirty="0" err="1"/>
              <a:t>Apriori</a:t>
            </a:r>
            <a:r>
              <a:rPr lang="en-US" altLang="zh-TW" spc="-95" dirty="0"/>
              <a:t> </a:t>
            </a:r>
            <a:r>
              <a:rPr lang="en-US" spc="-95" dirty="0"/>
              <a:t>Example–Length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DE2A-92C6-044B-BCFF-060DE1AB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Transactions:</a:t>
            </a:r>
          </a:p>
          <a:p>
            <a:pPr lvl="1"/>
            <a:r>
              <a:rPr lang="en-US" dirty="0"/>
              <a:t>{A, B, D}</a:t>
            </a:r>
          </a:p>
          <a:p>
            <a:pPr lvl="1"/>
            <a:r>
              <a:rPr lang="en-US" dirty="0"/>
              <a:t>{A, C, D}</a:t>
            </a:r>
          </a:p>
          <a:p>
            <a:pPr lvl="1"/>
            <a:r>
              <a:rPr lang="en-US" dirty="0"/>
              <a:t>{A, B, C, D}</a:t>
            </a:r>
          </a:p>
          <a:p>
            <a:pPr lvl="1"/>
            <a:r>
              <a:rPr lang="en-US" dirty="0"/>
              <a:t>{B, C, D}</a:t>
            </a:r>
          </a:p>
          <a:p>
            <a:pPr lvl="1"/>
            <a:r>
              <a:rPr lang="en-US" dirty="0"/>
              <a:t>{A, C}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 err="1"/>
              <a:t>minSup</a:t>
            </a:r>
            <a:r>
              <a:rPr lang="en-US" i="1" dirty="0"/>
              <a:t> </a:t>
            </a:r>
            <a:r>
              <a:rPr lang="en-US" dirty="0"/>
              <a:t>= 50%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9ED57-0A68-3C43-95FF-449787B20728}"/>
              </a:ext>
            </a:extLst>
          </p:cNvPr>
          <p:cNvSpPr txBox="1"/>
          <p:nvPr/>
        </p:nvSpPr>
        <p:spPr>
          <a:xfrm>
            <a:off x="7029722" y="1295833"/>
            <a:ext cx="30973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	B	C	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D6785-D491-F347-929B-DD3BDFE1201A}"/>
              </a:ext>
            </a:extLst>
          </p:cNvPr>
          <p:cNvSpPr txBox="1"/>
          <p:nvPr/>
        </p:nvSpPr>
        <p:spPr>
          <a:xfrm>
            <a:off x="6882581" y="9045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DB0CC-5BE2-0E4C-8DF8-D2B9F67C46BD}"/>
              </a:ext>
            </a:extLst>
          </p:cNvPr>
          <p:cNvSpPr txBox="1"/>
          <p:nvPr/>
        </p:nvSpPr>
        <p:spPr>
          <a:xfrm>
            <a:off x="7855974" y="9242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37005-DC5B-6649-8142-BA0390A262FF}"/>
              </a:ext>
            </a:extLst>
          </p:cNvPr>
          <p:cNvSpPr txBox="1"/>
          <p:nvPr/>
        </p:nvSpPr>
        <p:spPr>
          <a:xfrm>
            <a:off x="8819536" y="92001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65818-6CA4-0548-98CD-1B875FB24490}"/>
              </a:ext>
            </a:extLst>
          </p:cNvPr>
          <p:cNvSpPr txBox="1"/>
          <p:nvPr/>
        </p:nvSpPr>
        <p:spPr>
          <a:xfrm>
            <a:off x="9714271" y="92528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84556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5A35-64E9-0241-AFBF-88A2C554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95" dirty="0" err="1"/>
              <a:t>Apriori</a:t>
            </a:r>
            <a:r>
              <a:rPr lang="en-US" altLang="zh-TW" spc="-95" dirty="0"/>
              <a:t> </a:t>
            </a:r>
            <a:r>
              <a:rPr lang="en-US" spc="-95" dirty="0"/>
              <a:t>Example–Length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DE2A-92C6-044B-BCFF-060DE1AB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Transactions:</a:t>
            </a:r>
          </a:p>
          <a:p>
            <a:pPr lvl="1"/>
            <a:r>
              <a:rPr lang="en-US" dirty="0"/>
              <a:t>{A, B, D}</a:t>
            </a:r>
          </a:p>
          <a:p>
            <a:pPr lvl="1"/>
            <a:r>
              <a:rPr lang="en-US" dirty="0"/>
              <a:t>{A, C, D}</a:t>
            </a:r>
          </a:p>
          <a:p>
            <a:pPr lvl="1"/>
            <a:r>
              <a:rPr lang="en-US" dirty="0"/>
              <a:t>{A, B, C, D}</a:t>
            </a:r>
          </a:p>
          <a:p>
            <a:pPr lvl="1"/>
            <a:r>
              <a:rPr lang="en-US" dirty="0"/>
              <a:t>{B, C, D}</a:t>
            </a:r>
          </a:p>
          <a:p>
            <a:pPr lvl="1"/>
            <a:r>
              <a:rPr lang="en-US" dirty="0"/>
              <a:t>{A, C}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err="1"/>
              <a:t>minSup</a:t>
            </a:r>
            <a:r>
              <a:rPr lang="en-US" i="1" dirty="0"/>
              <a:t> </a:t>
            </a:r>
            <a:r>
              <a:rPr lang="en-US" dirty="0"/>
              <a:t>= 50%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9ED57-0A68-3C43-95FF-449787B20728}"/>
              </a:ext>
            </a:extLst>
          </p:cNvPr>
          <p:cNvSpPr txBox="1"/>
          <p:nvPr/>
        </p:nvSpPr>
        <p:spPr>
          <a:xfrm>
            <a:off x="6016336" y="1295833"/>
            <a:ext cx="51240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	B	C	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0070C0"/>
                </a:solidFill>
              </a:rPr>
              <a:t>	A,C	A,D	</a:t>
            </a:r>
            <a:r>
              <a:rPr lang="en-US" dirty="0">
                <a:solidFill>
                  <a:srgbClr val="FF0000"/>
                </a:solidFill>
              </a:rPr>
              <a:t>B,C</a:t>
            </a:r>
            <a:r>
              <a:rPr lang="en-US" dirty="0">
                <a:solidFill>
                  <a:srgbClr val="0070C0"/>
                </a:solidFill>
              </a:rPr>
              <a:t>	B,D	C,D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D489C4-E0CB-6C43-B9E1-078E7615AF61}"/>
              </a:ext>
            </a:extLst>
          </p:cNvPr>
          <p:cNvCxnSpPr/>
          <p:nvPr/>
        </p:nvCxnSpPr>
        <p:spPr>
          <a:xfrm flipH="1">
            <a:off x="6411191" y="1690688"/>
            <a:ext cx="758536" cy="6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D6E5D-882A-2447-B699-766784727BC9}"/>
              </a:ext>
            </a:extLst>
          </p:cNvPr>
          <p:cNvCxnSpPr>
            <a:cxnSpLocks/>
          </p:cNvCxnSpPr>
          <p:nvPr/>
        </p:nvCxnSpPr>
        <p:spPr>
          <a:xfrm flipH="1">
            <a:off x="6411191" y="1662545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7A1B4B-DC36-2641-A193-0B9C6D3A225C}"/>
              </a:ext>
            </a:extLst>
          </p:cNvPr>
          <p:cNvCxnSpPr>
            <a:cxnSpLocks/>
          </p:cNvCxnSpPr>
          <p:nvPr/>
        </p:nvCxnSpPr>
        <p:spPr>
          <a:xfrm>
            <a:off x="7205740" y="1753033"/>
            <a:ext cx="151024" cy="55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B2947-B0C3-6545-B74B-17C5393E8EA5}"/>
              </a:ext>
            </a:extLst>
          </p:cNvPr>
          <p:cNvCxnSpPr>
            <a:cxnSpLocks/>
          </p:cNvCxnSpPr>
          <p:nvPr/>
        </p:nvCxnSpPr>
        <p:spPr>
          <a:xfrm>
            <a:off x="7247659" y="1690688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094FEE-5B1A-E940-89EA-860B6D9708F6}"/>
              </a:ext>
            </a:extLst>
          </p:cNvPr>
          <p:cNvCxnSpPr/>
          <p:nvPr/>
        </p:nvCxnSpPr>
        <p:spPr>
          <a:xfrm flipH="1">
            <a:off x="9144000" y="1628343"/>
            <a:ext cx="758536" cy="6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576ED3-474D-A848-B202-B9C4FE4462DD}"/>
              </a:ext>
            </a:extLst>
          </p:cNvPr>
          <p:cNvCxnSpPr>
            <a:cxnSpLocks/>
          </p:cNvCxnSpPr>
          <p:nvPr/>
        </p:nvCxnSpPr>
        <p:spPr>
          <a:xfrm flipH="1">
            <a:off x="7419109" y="1600200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09E624-1492-F741-84E5-C1F2FEFC9042}"/>
              </a:ext>
            </a:extLst>
          </p:cNvPr>
          <p:cNvCxnSpPr>
            <a:cxnSpLocks/>
          </p:cNvCxnSpPr>
          <p:nvPr/>
        </p:nvCxnSpPr>
        <p:spPr>
          <a:xfrm flipH="1">
            <a:off x="8198427" y="1631373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00EB30-29F9-FC45-97D7-954BA95DDC9C}"/>
              </a:ext>
            </a:extLst>
          </p:cNvPr>
          <p:cNvCxnSpPr>
            <a:cxnSpLocks/>
          </p:cNvCxnSpPr>
          <p:nvPr/>
        </p:nvCxnSpPr>
        <p:spPr>
          <a:xfrm>
            <a:off x="9980468" y="1680297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D11CB6-04BD-1145-AD06-92157CBECADF}"/>
              </a:ext>
            </a:extLst>
          </p:cNvPr>
          <p:cNvCxnSpPr>
            <a:cxnSpLocks/>
          </p:cNvCxnSpPr>
          <p:nvPr/>
        </p:nvCxnSpPr>
        <p:spPr>
          <a:xfrm>
            <a:off x="8130886" y="1638734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EF6E46-F37B-3F4A-95EB-4470FE067947}"/>
              </a:ext>
            </a:extLst>
          </p:cNvPr>
          <p:cNvCxnSpPr>
            <a:cxnSpLocks/>
          </p:cNvCxnSpPr>
          <p:nvPr/>
        </p:nvCxnSpPr>
        <p:spPr>
          <a:xfrm>
            <a:off x="9060873" y="1652155"/>
            <a:ext cx="83127" cy="65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59F04-DF08-4340-92AF-7848B4FD7D37}"/>
              </a:ext>
            </a:extLst>
          </p:cNvPr>
          <p:cNvCxnSpPr>
            <a:cxnSpLocks/>
          </p:cNvCxnSpPr>
          <p:nvPr/>
        </p:nvCxnSpPr>
        <p:spPr>
          <a:xfrm>
            <a:off x="8172450" y="1659515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2F19A1-533B-6041-B3FE-AA9168EC6453}"/>
              </a:ext>
            </a:extLst>
          </p:cNvPr>
          <p:cNvCxnSpPr>
            <a:cxnSpLocks/>
          </p:cNvCxnSpPr>
          <p:nvPr/>
        </p:nvCxnSpPr>
        <p:spPr>
          <a:xfrm>
            <a:off x="9912928" y="1641764"/>
            <a:ext cx="83127" cy="65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37A949-E833-CF40-B33A-377B309FA2B6}"/>
              </a:ext>
            </a:extLst>
          </p:cNvPr>
          <p:cNvCxnSpPr>
            <a:cxnSpLocks/>
          </p:cNvCxnSpPr>
          <p:nvPr/>
        </p:nvCxnSpPr>
        <p:spPr>
          <a:xfrm>
            <a:off x="9180369" y="1638733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E9F0FA-36A4-2245-B44B-AC2D0951FF79}"/>
              </a:ext>
            </a:extLst>
          </p:cNvPr>
          <p:cNvSpPr txBox="1"/>
          <p:nvPr/>
        </p:nvSpPr>
        <p:spPr>
          <a:xfrm>
            <a:off x="5491309" y="23454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702CC-9D41-174E-8FE2-AFAE0BB28A14}"/>
              </a:ext>
            </a:extLst>
          </p:cNvPr>
          <p:cNvSpPr txBox="1"/>
          <p:nvPr/>
        </p:nvSpPr>
        <p:spPr>
          <a:xfrm>
            <a:off x="6651515" y="266006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5BE3FB-5EC6-DF4B-85E0-9E3A21AB5F45}"/>
              </a:ext>
            </a:extLst>
          </p:cNvPr>
          <p:cNvSpPr txBox="1"/>
          <p:nvPr/>
        </p:nvSpPr>
        <p:spPr>
          <a:xfrm>
            <a:off x="7703567" y="26403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BBD7DC-DEA1-5D4F-B290-E4E3ABEE8E40}"/>
              </a:ext>
            </a:extLst>
          </p:cNvPr>
          <p:cNvSpPr txBox="1"/>
          <p:nvPr/>
        </p:nvSpPr>
        <p:spPr>
          <a:xfrm>
            <a:off x="8991593" y="260106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44EC7-1801-6944-868E-15A8AADB0366}"/>
              </a:ext>
            </a:extLst>
          </p:cNvPr>
          <p:cNvSpPr txBox="1"/>
          <p:nvPr/>
        </p:nvSpPr>
        <p:spPr>
          <a:xfrm>
            <a:off x="9945322" y="260106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6DE6F-623B-D84A-B8DB-7DEB42CB8517}"/>
              </a:ext>
            </a:extLst>
          </p:cNvPr>
          <p:cNvSpPr txBox="1"/>
          <p:nvPr/>
        </p:nvSpPr>
        <p:spPr>
          <a:xfrm>
            <a:off x="10958045" y="257157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716720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5A35-64E9-0241-AFBF-88A2C554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95" dirty="0" err="1"/>
              <a:t>Apriori</a:t>
            </a:r>
            <a:r>
              <a:rPr lang="en-US" altLang="zh-TW" spc="-95" dirty="0"/>
              <a:t> </a:t>
            </a:r>
            <a:r>
              <a:rPr lang="en-US" spc="-95" dirty="0"/>
              <a:t>Example–Length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DE2A-92C6-044B-BCFF-060DE1AB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Transactions:</a:t>
            </a:r>
          </a:p>
          <a:p>
            <a:pPr lvl="1"/>
            <a:r>
              <a:rPr lang="en-US" dirty="0"/>
              <a:t>{A, B, D}</a:t>
            </a:r>
          </a:p>
          <a:p>
            <a:pPr lvl="1"/>
            <a:r>
              <a:rPr lang="en-US" dirty="0"/>
              <a:t>{A, C, D}</a:t>
            </a:r>
          </a:p>
          <a:p>
            <a:pPr lvl="1"/>
            <a:r>
              <a:rPr lang="en-US" dirty="0"/>
              <a:t>{A, B, C, D}</a:t>
            </a:r>
          </a:p>
          <a:p>
            <a:pPr lvl="1"/>
            <a:r>
              <a:rPr lang="en-US" dirty="0"/>
              <a:t>{B, C, D}</a:t>
            </a:r>
          </a:p>
          <a:p>
            <a:pPr lvl="1"/>
            <a:r>
              <a:rPr lang="en-US" dirty="0"/>
              <a:t>{A, C}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 err="1"/>
              <a:t>minSup</a:t>
            </a:r>
            <a:r>
              <a:rPr lang="en-US" i="1" dirty="0"/>
              <a:t> </a:t>
            </a:r>
            <a:r>
              <a:rPr lang="en-US" dirty="0"/>
              <a:t>= 50%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9ED57-0A68-3C43-95FF-449787B20728}"/>
              </a:ext>
            </a:extLst>
          </p:cNvPr>
          <p:cNvSpPr txBox="1"/>
          <p:nvPr/>
        </p:nvSpPr>
        <p:spPr>
          <a:xfrm>
            <a:off x="6016336" y="1295833"/>
            <a:ext cx="51240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	B	C	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0070C0"/>
                </a:solidFill>
              </a:rPr>
              <a:t>	A,C	A,D	</a:t>
            </a:r>
            <a:r>
              <a:rPr lang="en-US" dirty="0">
                <a:solidFill>
                  <a:srgbClr val="FF0000"/>
                </a:solidFill>
              </a:rPr>
              <a:t>B,C</a:t>
            </a:r>
            <a:r>
              <a:rPr lang="en-US" dirty="0">
                <a:solidFill>
                  <a:srgbClr val="0070C0"/>
                </a:solidFill>
              </a:rPr>
              <a:t>	B,D	C,D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trike="sngStrike" dirty="0">
                <a:solidFill>
                  <a:srgbClr val="FF0000"/>
                </a:solidFill>
              </a:rPr>
              <a:t>A,B,C</a:t>
            </a: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trike="sngStrike" dirty="0">
                <a:solidFill>
                  <a:srgbClr val="FF0000"/>
                </a:solidFill>
              </a:rPr>
              <a:t>A,B,D</a:t>
            </a:r>
            <a:r>
              <a:rPr lang="en-US" dirty="0"/>
              <a:t>	A,C,D	</a:t>
            </a:r>
            <a:r>
              <a:rPr lang="en-US" strike="sngStrike" dirty="0">
                <a:solidFill>
                  <a:srgbClr val="FF0000"/>
                </a:solidFill>
              </a:rPr>
              <a:t>B,C,D</a:t>
            </a:r>
          </a:p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D489C4-E0CB-6C43-B9E1-078E7615AF61}"/>
              </a:ext>
            </a:extLst>
          </p:cNvPr>
          <p:cNvCxnSpPr/>
          <p:nvPr/>
        </p:nvCxnSpPr>
        <p:spPr>
          <a:xfrm flipH="1">
            <a:off x="6411191" y="1690688"/>
            <a:ext cx="758536" cy="6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D6E5D-882A-2447-B699-766784727BC9}"/>
              </a:ext>
            </a:extLst>
          </p:cNvPr>
          <p:cNvCxnSpPr>
            <a:cxnSpLocks/>
          </p:cNvCxnSpPr>
          <p:nvPr/>
        </p:nvCxnSpPr>
        <p:spPr>
          <a:xfrm flipH="1">
            <a:off x="6411191" y="1662545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7A1B4B-DC36-2641-A193-0B9C6D3A225C}"/>
              </a:ext>
            </a:extLst>
          </p:cNvPr>
          <p:cNvCxnSpPr>
            <a:cxnSpLocks/>
          </p:cNvCxnSpPr>
          <p:nvPr/>
        </p:nvCxnSpPr>
        <p:spPr>
          <a:xfrm>
            <a:off x="7205740" y="1753033"/>
            <a:ext cx="151024" cy="55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B2947-B0C3-6545-B74B-17C5393E8EA5}"/>
              </a:ext>
            </a:extLst>
          </p:cNvPr>
          <p:cNvCxnSpPr>
            <a:cxnSpLocks/>
          </p:cNvCxnSpPr>
          <p:nvPr/>
        </p:nvCxnSpPr>
        <p:spPr>
          <a:xfrm>
            <a:off x="7247659" y="1690688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094FEE-5B1A-E940-89EA-860B6D9708F6}"/>
              </a:ext>
            </a:extLst>
          </p:cNvPr>
          <p:cNvCxnSpPr/>
          <p:nvPr/>
        </p:nvCxnSpPr>
        <p:spPr>
          <a:xfrm flipH="1">
            <a:off x="9144000" y="1628343"/>
            <a:ext cx="758536" cy="6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576ED3-474D-A848-B202-B9C4FE4462DD}"/>
              </a:ext>
            </a:extLst>
          </p:cNvPr>
          <p:cNvCxnSpPr>
            <a:cxnSpLocks/>
          </p:cNvCxnSpPr>
          <p:nvPr/>
        </p:nvCxnSpPr>
        <p:spPr>
          <a:xfrm flipH="1">
            <a:off x="7419109" y="1600200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09E624-1492-F741-84E5-C1F2FEFC9042}"/>
              </a:ext>
            </a:extLst>
          </p:cNvPr>
          <p:cNvCxnSpPr>
            <a:cxnSpLocks/>
          </p:cNvCxnSpPr>
          <p:nvPr/>
        </p:nvCxnSpPr>
        <p:spPr>
          <a:xfrm flipH="1">
            <a:off x="8198427" y="1631373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00EB30-29F9-FC45-97D7-954BA95DDC9C}"/>
              </a:ext>
            </a:extLst>
          </p:cNvPr>
          <p:cNvCxnSpPr>
            <a:cxnSpLocks/>
          </p:cNvCxnSpPr>
          <p:nvPr/>
        </p:nvCxnSpPr>
        <p:spPr>
          <a:xfrm>
            <a:off x="9980468" y="1680297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D11CB6-04BD-1145-AD06-92157CBECADF}"/>
              </a:ext>
            </a:extLst>
          </p:cNvPr>
          <p:cNvCxnSpPr>
            <a:cxnSpLocks/>
          </p:cNvCxnSpPr>
          <p:nvPr/>
        </p:nvCxnSpPr>
        <p:spPr>
          <a:xfrm>
            <a:off x="8130886" y="1638734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EF6E46-F37B-3F4A-95EB-4470FE067947}"/>
              </a:ext>
            </a:extLst>
          </p:cNvPr>
          <p:cNvCxnSpPr>
            <a:cxnSpLocks/>
          </p:cNvCxnSpPr>
          <p:nvPr/>
        </p:nvCxnSpPr>
        <p:spPr>
          <a:xfrm>
            <a:off x="9060873" y="1652155"/>
            <a:ext cx="83127" cy="65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59F04-DF08-4340-92AF-7848B4FD7D37}"/>
              </a:ext>
            </a:extLst>
          </p:cNvPr>
          <p:cNvCxnSpPr>
            <a:cxnSpLocks/>
          </p:cNvCxnSpPr>
          <p:nvPr/>
        </p:nvCxnSpPr>
        <p:spPr>
          <a:xfrm>
            <a:off x="8172450" y="1659515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2F19A1-533B-6041-B3FE-AA9168EC6453}"/>
              </a:ext>
            </a:extLst>
          </p:cNvPr>
          <p:cNvCxnSpPr>
            <a:cxnSpLocks/>
          </p:cNvCxnSpPr>
          <p:nvPr/>
        </p:nvCxnSpPr>
        <p:spPr>
          <a:xfrm>
            <a:off x="9912928" y="1641764"/>
            <a:ext cx="83127" cy="65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37A949-E833-CF40-B33A-377B309FA2B6}"/>
              </a:ext>
            </a:extLst>
          </p:cNvPr>
          <p:cNvCxnSpPr>
            <a:cxnSpLocks/>
          </p:cNvCxnSpPr>
          <p:nvPr/>
        </p:nvCxnSpPr>
        <p:spPr>
          <a:xfrm>
            <a:off x="9180369" y="1638733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94144F-C347-B948-A451-B65C71EE99E2}"/>
              </a:ext>
            </a:extLst>
          </p:cNvPr>
          <p:cNvCxnSpPr>
            <a:cxnSpLocks/>
          </p:cNvCxnSpPr>
          <p:nvPr/>
        </p:nvCxnSpPr>
        <p:spPr>
          <a:xfrm>
            <a:off x="7164176" y="2802515"/>
            <a:ext cx="151024" cy="55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791CE-79FB-8F47-A583-C8DF7AECF9CF}"/>
              </a:ext>
            </a:extLst>
          </p:cNvPr>
          <p:cNvCxnSpPr>
            <a:cxnSpLocks/>
          </p:cNvCxnSpPr>
          <p:nvPr/>
        </p:nvCxnSpPr>
        <p:spPr>
          <a:xfrm>
            <a:off x="6281305" y="2823297"/>
            <a:ext cx="992332" cy="595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9D4E69-C623-F141-82DB-08303738A69C}"/>
              </a:ext>
            </a:extLst>
          </p:cNvPr>
          <p:cNvCxnSpPr>
            <a:cxnSpLocks/>
          </p:cNvCxnSpPr>
          <p:nvPr/>
        </p:nvCxnSpPr>
        <p:spPr>
          <a:xfrm>
            <a:off x="6333259" y="2802515"/>
            <a:ext cx="1719695" cy="6858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8CE2C1-1088-624B-8988-D1A2F56D421E}"/>
              </a:ext>
            </a:extLst>
          </p:cNvPr>
          <p:cNvCxnSpPr>
            <a:cxnSpLocks/>
          </p:cNvCxnSpPr>
          <p:nvPr/>
        </p:nvCxnSpPr>
        <p:spPr>
          <a:xfrm flipH="1">
            <a:off x="8104554" y="2844078"/>
            <a:ext cx="26332" cy="64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EEE891-86A4-9A4B-80A0-E24B4F19924C}"/>
              </a:ext>
            </a:extLst>
          </p:cNvPr>
          <p:cNvCxnSpPr>
            <a:cxnSpLocks/>
          </p:cNvCxnSpPr>
          <p:nvPr/>
        </p:nvCxnSpPr>
        <p:spPr>
          <a:xfrm flipV="1">
            <a:off x="8130886" y="2795155"/>
            <a:ext cx="1709305" cy="65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FDC549-6E7E-B740-A28E-884EA8769FDC}"/>
              </a:ext>
            </a:extLst>
          </p:cNvPr>
          <p:cNvCxnSpPr>
            <a:cxnSpLocks/>
          </p:cNvCxnSpPr>
          <p:nvPr/>
        </p:nvCxnSpPr>
        <p:spPr>
          <a:xfrm flipH="1">
            <a:off x="7304809" y="2784764"/>
            <a:ext cx="1641764" cy="6442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769FBC-2961-4145-BA49-D213F7C42B05}"/>
              </a:ext>
            </a:extLst>
          </p:cNvPr>
          <p:cNvCxnSpPr>
            <a:cxnSpLocks/>
          </p:cNvCxnSpPr>
          <p:nvPr/>
        </p:nvCxnSpPr>
        <p:spPr>
          <a:xfrm flipV="1">
            <a:off x="9180367" y="2805546"/>
            <a:ext cx="1709305" cy="65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EBBF6D-96BA-5544-8D29-A11C4E112BCF}"/>
              </a:ext>
            </a:extLst>
          </p:cNvPr>
          <p:cNvCxnSpPr>
            <a:cxnSpLocks/>
          </p:cNvCxnSpPr>
          <p:nvPr/>
        </p:nvCxnSpPr>
        <p:spPr>
          <a:xfrm flipV="1">
            <a:off x="10001249" y="2867891"/>
            <a:ext cx="805296" cy="56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023F32-D835-B146-A7FB-7882F05D0C8E}"/>
              </a:ext>
            </a:extLst>
          </p:cNvPr>
          <p:cNvCxnSpPr>
            <a:cxnSpLocks/>
          </p:cNvCxnSpPr>
          <p:nvPr/>
        </p:nvCxnSpPr>
        <p:spPr>
          <a:xfrm flipH="1">
            <a:off x="9922963" y="2771341"/>
            <a:ext cx="26332" cy="64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4B65B8-BBD9-E24D-A356-9C89DFEAC3B9}"/>
              </a:ext>
            </a:extLst>
          </p:cNvPr>
          <p:cNvCxnSpPr>
            <a:cxnSpLocks/>
          </p:cNvCxnSpPr>
          <p:nvPr/>
        </p:nvCxnSpPr>
        <p:spPr>
          <a:xfrm>
            <a:off x="8951769" y="2771342"/>
            <a:ext cx="992332" cy="595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C1A7F1-092B-EF4E-A956-4F7D48CC969E}"/>
              </a:ext>
            </a:extLst>
          </p:cNvPr>
          <p:cNvCxnSpPr>
            <a:cxnSpLocks/>
          </p:cNvCxnSpPr>
          <p:nvPr/>
        </p:nvCxnSpPr>
        <p:spPr>
          <a:xfrm>
            <a:off x="8224049" y="2760952"/>
            <a:ext cx="867996" cy="65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4780A-390F-CE44-A567-10C76064E75B}"/>
              </a:ext>
            </a:extLst>
          </p:cNvPr>
          <p:cNvCxnSpPr>
            <a:cxnSpLocks/>
          </p:cNvCxnSpPr>
          <p:nvPr/>
        </p:nvCxnSpPr>
        <p:spPr>
          <a:xfrm>
            <a:off x="7268440" y="2802515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33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5A35-64E9-0241-AFBF-88A2C554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-95" dirty="0" err="1"/>
              <a:t>Apriori</a:t>
            </a:r>
            <a:r>
              <a:rPr lang="en-US" altLang="zh-TW" spc="-95" dirty="0"/>
              <a:t> </a:t>
            </a:r>
            <a:r>
              <a:rPr lang="en-US" spc="-95" dirty="0"/>
              <a:t>Example – 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DE2A-92C6-044B-BCFF-060DE1AB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10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Transactions:</a:t>
            </a:r>
          </a:p>
          <a:p>
            <a:pPr lvl="1"/>
            <a:r>
              <a:rPr lang="en-US" dirty="0"/>
              <a:t>{A, B, D}</a:t>
            </a:r>
          </a:p>
          <a:p>
            <a:pPr lvl="1"/>
            <a:r>
              <a:rPr lang="en-US" dirty="0"/>
              <a:t>{A, C, D}</a:t>
            </a:r>
          </a:p>
          <a:p>
            <a:pPr lvl="1"/>
            <a:r>
              <a:rPr lang="en-US" dirty="0"/>
              <a:t>{A, B, C, D}</a:t>
            </a:r>
          </a:p>
          <a:p>
            <a:pPr lvl="1"/>
            <a:r>
              <a:rPr lang="en-US" dirty="0"/>
              <a:t>{B, C, D}</a:t>
            </a:r>
          </a:p>
          <a:p>
            <a:pPr lvl="1"/>
            <a:r>
              <a:rPr lang="en-US" dirty="0"/>
              <a:t>{A, C}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 err="1"/>
              <a:t>minSup</a:t>
            </a:r>
            <a:r>
              <a:rPr lang="en-US" i="1" dirty="0"/>
              <a:t> </a:t>
            </a:r>
            <a:r>
              <a:rPr lang="en-US" dirty="0"/>
              <a:t>= 50%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Frequent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Itemsets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{A,B,C,D,AC,AD,BD,CD}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9ED57-0A68-3C43-95FF-449787B20728}"/>
              </a:ext>
            </a:extLst>
          </p:cNvPr>
          <p:cNvSpPr txBox="1"/>
          <p:nvPr/>
        </p:nvSpPr>
        <p:spPr>
          <a:xfrm>
            <a:off x="6016336" y="1295833"/>
            <a:ext cx="51240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	B	C	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0070C0"/>
                </a:solidFill>
              </a:rPr>
              <a:t>	A,C	A,D	</a:t>
            </a:r>
            <a:r>
              <a:rPr lang="en-US" dirty="0">
                <a:solidFill>
                  <a:srgbClr val="FF0000"/>
                </a:solidFill>
              </a:rPr>
              <a:t>B,C</a:t>
            </a:r>
            <a:r>
              <a:rPr lang="en-US" dirty="0">
                <a:solidFill>
                  <a:srgbClr val="0070C0"/>
                </a:solidFill>
              </a:rPr>
              <a:t>	B,D	C,D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trike="sngStrike" dirty="0">
                <a:solidFill>
                  <a:srgbClr val="FF0000"/>
                </a:solidFill>
              </a:rPr>
              <a:t>A,B,C</a:t>
            </a: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trike="sngStrike" dirty="0">
                <a:solidFill>
                  <a:srgbClr val="FF0000"/>
                </a:solidFill>
              </a:rPr>
              <a:t>A,B,D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A,C,D</a:t>
            </a:r>
            <a:r>
              <a:rPr lang="en-US" dirty="0"/>
              <a:t>	</a:t>
            </a:r>
            <a:r>
              <a:rPr lang="en-US" strike="sngStrike" dirty="0">
                <a:solidFill>
                  <a:srgbClr val="FF0000"/>
                </a:solidFill>
              </a:rPr>
              <a:t>B,C,D</a:t>
            </a:r>
          </a:p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D489C4-E0CB-6C43-B9E1-078E7615AF61}"/>
              </a:ext>
            </a:extLst>
          </p:cNvPr>
          <p:cNvCxnSpPr/>
          <p:nvPr/>
        </p:nvCxnSpPr>
        <p:spPr>
          <a:xfrm flipH="1">
            <a:off x="6411191" y="1690688"/>
            <a:ext cx="758536" cy="6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D6E5D-882A-2447-B699-766784727BC9}"/>
              </a:ext>
            </a:extLst>
          </p:cNvPr>
          <p:cNvCxnSpPr>
            <a:cxnSpLocks/>
          </p:cNvCxnSpPr>
          <p:nvPr/>
        </p:nvCxnSpPr>
        <p:spPr>
          <a:xfrm flipH="1">
            <a:off x="6411191" y="1662545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7A1B4B-DC36-2641-A193-0B9C6D3A225C}"/>
              </a:ext>
            </a:extLst>
          </p:cNvPr>
          <p:cNvCxnSpPr>
            <a:cxnSpLocks/>
          </p:cNvCxnSpPr>
          <p:nvPr/>
        </p:nvCxnSpPr>
        <p:spPr>
          <a:xfrm>
            <a:off x="7205740" y="1753033"/>
            <a:ext cx="151024" cy="55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B2947-B0C3-6545-B74B-17C5393E8EA5}"/>
              </a:ext>
            </a:extLst>
          </p:cNvPr>
          <p:cNvCxnSpPr>
            <a:cxnSpLocks/>
          </p:cNvCxnSpPr>
          <p:nvPr/>
        </p:nvCxnSpPr>
        <p:spPr>
          <a:xfrm>
            <a:off x="7247659" y="1690688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094FEE-5B1A-E940-89EA-860B6D9708F6}"/>
              </a:ext>
            </a:extLst>
          </p:cNvPr>
          <p:cNvCxnSpPr/>
          <p:nvPr/>
        </p:nvCxnSpPr>
        <p:spPr>
          <a:xfrm flipH="1">
            <a:off x="9144000" y="1628343"/>
            <a:ext cx="758536" cy="6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576ED3-474D-A848-B202-B9C4FE4462DD}"/>
              </a:ext>
            </a:extLst>
          </p:cNvPr>
          <p:cNvCxnSpPr>
            <a:cxnSpLocks/>
          </p:cNvCxnSpPr>
          <p:nvPr/>
        </p:nvCxnSpPr>
        <p:spPr>
          <a:xfrm flipH="1">
            <a:off x="7419109" y="1600200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09E624-1492-F741-84E5-C1F2FEFC9042}"/>
              </a:ext>
            </a:extLst>
          </p:cNvPr>
          <p:cNvCxnSpPr>
            <a:cxnSpLocks/>
          </p:cNvCxnSpPr>
          <p:nvPr/>
        </p:nvCxnSpPr>
        <p:spPr>
          <a:xfrm flipH="1">
            <a:off x="8198427" y="1631373"/>
            <a:ext cx="1672936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00EB30-29F9-FC45-97D7-954BA95DDC9C}"/>
              </a:ext>
            </a:extLst>
          </p:cNvPr>
          <p:cNvCxnSpPr>
            <a:cxnSpLocks/>
          </p:cNvCxnSpPr>
          <p:nvPr/>
        </p:nvCxnSpPr>
        <p:spPr>
          <a:xfrm>
            <a:off x="9980468" y="1680297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D11CB6-04BD-1145-AD06-92157CBECADF}"/>
              </a:ext>
            </a:extLst>
          </p:cNvPr>
          <p:cNvCxnSpPr>
            <a:cxnSpLocks/>
          </p:cNvCxnSpPr>
          <p:nvPr/>
        </p:nvCxnSpPr>
        <p:spPr>
          <a:xfrm>
            <a:off x="8130886" y="1638734"/>
            <a:ext cx="992332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EF6E46-F37B-3F4A-95EB-4470FE067947}"/>
              </a:ext>
            </a:extLst>
          </p:cNvPr>
          <p:cNvCxnSpPr>
            <a:cxnSpLocks/>
          </p:cNvCxnSpPr>
          <p:nvPr/>
        </p:nvCxnSpPr>
        <p:spPr>
          <a:xfrm>
            <a:off x="9060873" y="1652155"/>
            <a:ext cx="83127" cy="65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59F04-DF08-4340-92AF-7848B4FD7D37}"/>
              </a:ext>
            </a:extLst>
          </p:cNvPr>
          <p:cNvCxnSpPr>
            <a:cxnSpLocks/>
          </p:cNvCxnSpPr>
          <p:nvPr/>
        </p:nvCxnSpPr>
        <p:spPr>
          <a:xfrm>
            <a:off x="8172450" y="1659515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2F19A1-533B-6041-B3FE-AA9168EC6453}"/>
              </a:ext>
            </a:extLst>
          </p:cNvPr>
          <p:cNvCxnSpPr>
            <a:cxnSpLocks/>
          </p:cNvCxnSpPr>
          <p:nvPr/>
        </p:nvCxnSpPr>
        <p:spPr>
          <a:xfrm>
            <a:off x="9912928" y="1641764"/>
            <a:ext cx="83127" cy="65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37A949-E833-CF40-B33A-377B309FA2B6}"/>
              </a:ext>
            </a:extLst>
          </p:cNvPr>
          <p:cNvCxnSpPr>
            <a:cxnSpLocks/>
          </p:cNvCxnSpPr>
          <p:nvPr/>
        </p:nvCxnSpPr>
        <p:spPr>
          <a:xfrm>
            <a:off x="9180369" y="1638733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94144F-C347-B948-A451-B65C71EE99E2}"/>
              </a:ext>
            </a:extLst>
          </p:cNvPr>
          <p:cNvCxnSpPr>
            <a:cxnSpLocks/>
          </p:cNvCxnSpPr>
          <p:nvPr/>
        </p:nvCxnSpPr>
        <p:spPr>
          <a:xfrm>
            <a:off x="7164176" y="2802515"/>
            <a:ext cx="151024" cy="55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791CE-79FB-8F47-A583-C8DF7AECF9CF}"/>
              </a:ext>
            </a:extLst>
          </p:cNvPr>
          <p:cNvCxnSpPr>
            <a:cxnSpLocks/>
          </p:cNvCxnSpPr>
          <p:nvPr/>
        </p:nvCxnSpPr>
        <p:spPr>
          <a:xfrm>
            <a:off x="6281305" y="2823297"/>
            <a:ext cx="992332" cy="595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9D4E69-C623-F141-82DB-08303738A69C}"/>
              </a:ext>
            </a:extLst>
          </p:cNvPr>
          <p:cNvCxnSpPr>
            <a:cxnSpLocks/>
          </p:cNvCxnSpPr>
          <p:nvPr/>
        </p:nvCxnSpPr>
        <p:spPr>
          <a:xfrm>
            <a:off x="6333259" y="2802515"/>
            <a:ext cx="1719695" cy="6858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8CE2C1-1088-624B-8988-D1A2F56D421E}"/>
              </a:ext>
            </a:extLst>
          </p:cNvPr>
          <p:cNvCxnSpPr>
            <a:cxnSpLocks/>
          </p:cNvCxnSpPr>
          <p:nvPr/>
        </p:nvCxnSpPr>
        <p:spPr>
          <a:xfrm flipH="1">
            <a:off x="8104554" y="2844078"/>
            <a:ext cx="26332" cy="64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EEE891-86A4-9A4B-80A0-E24B4F19924C}"/>
              </a:ext>
            </a:extLst>
          </p:cNvPr>
          <p:cNvCxnSpPr>
            <a:cxnSpLocks/>
          </p:cNvCxnSpPr>
          <p:nvPr/>
        </p:nvCxnSpPr>
        <p:spPr>
          <a:xfrm flipV="1">
            <a:off x="8130886" y="2795155"/>
            <a:ext cx="1709305" cy="65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FDC549-6E7E-B740-A28E-884EA8769FDC}"/>
              </a:ext>
            </a:extLst>
          </p:cNvPr>
          <p:cNvCxnSpPr>
            <a:cxnSpLocks/>
          </p:cNvCxnSpPr>
          <p:nvPr/>
        </p:nvCxnSpPr>
        <p:spPr>
          <a:xfrm flipH="1">
            <a:off x="7304809" y="2784764"/>
            <a:ext cx="1641764" cy="6442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769FBC-2961-4145-BA49-D213F7C42B05}"/>
              </a:ext>
            </a:extLst>
          </p:cNvPr>
          <p:cNvCxnSpPr>
            <a:cxnSpLocks/>
          </p:cNvCxnSpPr>
          <p:nvPr/>
        </p:nvCxnSpPr>
        <p:spPr>
          <a:xfrm flipV="1">
            <a:off x="9180367" y="2805546"/>
            <a:ext cx="1709305" cy="65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EBBF6D-96BA-5544-8D29-A11C4E112BCF}"/>
              </a:ext>
            </a:extLst>
          </p:cNvPr>
          <p:cNvCxnSpPr>
            <a:cxnSpLocks/>
          </p:cNvCxnSpPr>
          <p:nvPr/>
        </p:nvCxnSpPr>
        <p:spPr>
          <a:xfrm flipV="1">
            <a:off x="10001249" y="2867891"/>
            <a:ext cx="805296" cy="56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023F32-D835-B146-A7FB-7882F05D0C8E}"/>
              </a:ext>
            </a:extLst>
          </p:cNvPr>
          <p:cNvCxnSpPr>
            <a:cxnSpLocks/>
          </p:cNvCxnSpPr>
          <p:nvPr/>
        </p:nvCxnSpPr>
        <p:spPr>
          <a:xfrm flipH="1">
            <a:off x="9922963" y="2771341"/>
            <a:ext cx="26332" cy="64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4B65B8-BBD9-E24D-A356-9C89DFEAC3B9}"/>
              </a:ext>
            </a:extLst>
          </p:cNvPr>
          <p:cNvCxnSpPr>
            <a:cxnSpLocks/>
          </p:cNvCxnSpPr>
          <p:nvPr/>
        </p:nvCxnSpPr>
        <p:spPr>
          <a:xfrm>
            <a:off x="8951769" y="2771342"/>
            <a:ext cx="992332" cy="595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C1A7F1-092B-EF4E-A956-4F7D48CC969E}"/>
              </a:ext>
            </a:extLst>
          </p:cNvPr>
          <p:cNvCxnSpPr>
            <a:cxnSpLocks/>
          </p:cNvCxnSpPr>
          <p:nvPr/>
        </p:nvCxnSpPr>
        <p:spPr>
          <a:xfrm>
            <a:off x="8224049" y="2760952"/>
            <a:ext cx="867996" cy="65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4780A-390F-CE44-A567-10C76064E75B}"/>
              </a:ext>
            </a:extLst>
          </p:cNvPr>
          <p:cNvCxnSpPr>
            <a:cxnSpLocks/>
          </p:cNvCxnSpPr>
          <p:nvPr/>
        </p:nvCxnSpPr>
        <p:spPr>
          <a:xfrm>
            <a:off x="7268440" y="2802515"/>
            <a:ext cx="1719695" cy="68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A91DCA2-50A5-334B-9181-1B616FE12B36}"/>
              </a:ext>
            </a:extLst>
          </p:cNvPr>
          <p:cNvSpPr txBox="1"/>
          <p:nvPr/>
        </p:nvSpPr>
        <p:spPr>
          <a:xfrm>
            <a:off x="8946573" y="388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647368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DB72-5874-309B-8FAB-029854FA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3"/>
            <a:ext cx="10515600" cy="1325563"/>
          </a:xfrm>
        </p:spPr>
        <p:txBody>
          <a:bodyPr/>
          <a:lstStyle/>
          <a:p>
            <a:r>
              <a:rPr lang="en-US" dirty="0"/>
              <a:t>Frequent Itemset Mining - Challenges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F1F6C-F913-7757-1CD1-BFE9E0156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971" y="1360714"/>
                <a:ext cx="10515600" cy="54972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domains like </a:t>
                </a:r>
                <a:r>
                  <a:rPr lang="en-US" dirty="0">
                    <a:solidFill>
                      <a:srgbClr val="C00000"/>
                    </a:solidFill>
                  </a:rPr>
                  <a:t>genetics</a:t>
                </a:r>
                <a:r>
                  <a:rPr lang="en-US" dirty="0"/>
                  <a:t>, with tens of thousands of items, the number of </a:t>
                </a:r>
                <a:r>
                  <a:rPr lang="en-US" dirty="0">
                    <a:solidFill>
                      <a:srgbClr val="C00000"/>
                    </a:solidFill>
                  </a:rPr>
                  <a:t>candidate </a:t>
                </a:r>
                <a:r>
                  <a:rPr lang="en-US" dirty="0" err="1">
                    <a:solidFill>
                      <a:srgbClr val="C00000"/>
                    </a:solidFill>
                  </a:rPr>
                  <a:t>itemsets</a:t>
                </a:r>
                <a:r>
                  <a:rPr lang="en-US" dirty="0">
                    <a:solidFill>
                      <a:srgbClr val="C00000"/>
                    </a:solidFill>
                  </a:rPr>
                  <a:t> grows </a:t>
                </a:r>
                <a:r>
                  <a:rPr lang="en-US" dirty="0"/>
                  <a:t>exponentially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a-IR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If a </a:t>
                </a:r>
                <a:r>
                  <a:rPr lang="en-US" dirty="0">
                    <a:solidFill>
                      <a:srgbClr val="C00000"/>
                    </a:solidFill>
                  </a:rPr>
                  <a:t>low support </a:t>
                </a:r>
                <a:r>
                  <a:rPr lang="en-US" dirty="0"/>
                  <a:t>threshold used, many </a:t>
                </a:r>
                <a:r>
                  <a:rPr lang="en-US" dirty="0" err="1"/>
                  <a:t>itemsets</a:t>
                </a:r>
                <a:r>
                  <a:rPr lang="en-US" dirty="0"/>
                  <a:t> will be considered frequent, so the algorithm </a:t>
                </a:r>
                <a:r>
                  <a:rPr lang="en-US" dirty="0">
                    <a:solidFill>
                      <a:srgbClr val="C00000"/>
                    </a:solidFill>
                  </a:rPr>
                  <a:t>cannot prune</a:t>
                </a:r>
                <a:r>
                  <a:rPr lang="en-US" dirty="0"/>
                  <a:t> much</a:t>
                </a:r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  <a:r>
                  <a:rPr lang="en-US" dirty="0"/>
                  <a:t>: There are tens of thousands of genes in </a:t>
                </a:r>
                <a:r>
                  <a:rPr lang="en-US" dirty="0">
                    <a:solidFill>
                      <a:srgbClr val="C00000"/>
                    </a:solidFill>
                  </a:rPr>
                  <a:t>genetic data</a:t>
                </a:r>
                <a:r>
                  <a:rPr lang="en-US" dirty="0"/>
                  <a:t>, and some genetic mutations are rare (Sup less than 1%) but clinically meaningful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Storing</a:t>
                </a:r>
                <a:r>
                  <a:rPr lang="en-US" dirty="0"/>
                  <a:t> candidate </a:t>
                </a:r>
                <a:r>
                  <a:rPr lang="en-US" dirty="0" err="1"/>
                  <a:t>itemsets</a:t>
                </a:r>
                <a:r>
                  <a:rPr lang="en-US" dirty="0"/>
                  <a:t> consumes a </a:t>
                </a:r>
                <a:r>
                  <a:rPr lang="en-US" dirty="0">
                    <a:solidFill>
                      <a:srgbClr val="C00000"/>
                    </a:solidFill>
                  </a:rPr>
                  <a:t>huge amount of memory</a:t>
                </a:r>
              </a:p>
              <a:p>
                <a:r>
                  <a:rPr lang="en-US" dirty="0"/>
                  <a:t>Algorithms like </a:t>
                </a:r>
                <a:r>
                  <a:rPr lang="en-US" dirty="0" err="1"/>
                  <a:t>Apriori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repeatedly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scan the dataset </a:t>
                </a:r>
                <a:r>
                  <a:rPr lang="en-US" dirty="0"/>
                  <a:t>to calculate supports of candidate </a:t>
                </a:r>
                <a:r>
                  <a:rPr lang="en-US" dirty="0" err="1"/>
                  <a:t>itemsets</a:t>
                </a:r>
                <a:r>
                  <a:rPr lang="en-US" dirty="0"/>
                  <a:t> which needs </a:t>
                </a:r>
                <a:r>
                  <a:rPr lang="en-US" dirty="0">
                    <a:solidFill>
                      <a:srgbClr val="C00000"/>
                    </a:solidFill>
                  </a:rPr>
                  <a:t>huge computational power</a:t>
                </a:r>
              </a:p>
              <a:p>
                <a:r>
                  <a:rPr lang="en-US" dirty="0"/>
                  <a:t>The computation power needs to be </a:t>
                </a:r>
                <a:r>
                  <a:rPr lang="en-US" dirty="0">
                    <a:solidFill>
                      <a:srgbClr val="C00000"/>
                    </a:solidFill>
                  </a:rPr>
                  <a:t>distributed</a:t>
                </a:r>
                <a:r>
                  <a:rPr lang="en-US" dirty="0"/>
                  <a:t> across many processing units (big-data analytics), therefore</a:t>
                </a:r>
                <a:r>
                  <a:rPr lang="en-US" dirty="0">
                    <a:solidFill>
                      <a:srgbClr val="C00000"/>
                    </a:solidFill>
                  </a:rPr>
                  <a:t>, parallel algorithms </a:t>
                </a:r>
                <a:r>
                  <a:rPr lang="en-US" dirty="0"/>
                  <a:t>are required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F1F6C-F913-7757-1CD1-BFE9E0156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971" y="1360714"/>
                <a:ext cx="10515600" cy="5497286"/>
              </a:xfrm>
              <a:blipFill>
                <a:blip r:embed="rId2"/>
                <a:stretch>
                  <a:fillRect l="-1043" t="-221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FAD57D-747C-4667-2050-F23EB923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3693766"/>
            <a:ext cx="4489677" cy="61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6BB3-59DF-6A94-0E9C-35EA8C7C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5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000" spc="-95" dirty="0"/>
              <a:t>Compact Representation - Maximal Frequent Itemset</a:t>
            </a:r>
            <a:endParaRPr lang="en-US" sz="4000" dirty="0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E0084BE2-AC85-D51B-A139-810FD197F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52" y="1116165"/>
            <a:ext cx="11560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An itemset is maximal frequent if </a:t>
            </a:r>
            <a:r>
              <a:rPr lang="en-US" altLang="en-US" sz="2400" dirty="0">
                <a:solidFill>
                  <a:srgbClr val="C00000"/>
                </a:solidFill>
              </a:rPr>
              <a:t>none of its immediate supersets is frequent</a:t>
            </a:r>
            <a:r>
              <a:rPr lang="en-US" altLang="en-US" sz="2400" dirty="0"/>
              <a:t>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Identify a small </a:t>
            </a:r>
            <a:r>
              <a:rPr lang="en-US" altLang="en-US" sz="2400" dirty="0">
                <a:solidFill>
                  <a:srgbClr val="C00000"/>
                </a:solidFill>
              </a:rPr>
              <a:t>representative set </a:t>
            </a:r>
            <a:r>
              <a:rPr lang="en-US" altLang="en-US" sz="2400" dirty="0"/>
              <a:t>from which </a:t>
            </a:r>
            <a:r>
              <a:rPr lang="en-US" altLang="en-US" sz="2400" dirty="0">
                <a:solidFill>
                  <a:srgbClr val="C00000"/>
                </a:solidFill>
              </a:rPr>
              <a:t>every frequent itemset </a:t>
            </a:r>
            <a:r>
              <a:rPr lang="en-US" altLang="en-US" sz="2400" dirty="0"/>
              <a:t>can be derived.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F8AF7-09D4-E68E-EBB8-384E06120D65}"/>
              </a:ext>
            </a:extLst>
          </p:cNvPr>
          <p:cNvSpPr txBox="1"/>
          <p:nvPr/>
        </p:nvSpPr>
        <p:spPr>
          <a:xfrm>
            <a:off x="783771" y="2919076"/>
            <a:ext cx="3634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Provides a </a:t>
            </a:r>
            <a:r>
              <a:rPr lang="en-US" dirty="0">
                <a:solidFill>
                  <a:srgbClr val="C00000"/>
                </a:solidFill>
              </a:rPr>
              <a:t>compact representation </a:t>
            </a:r>
            <a:r>
              <a:rPr lang="en-US" dirty="0"/>
              <a:t>of all the frequent </a:t>
            </a:r>
            <a:r>
              <a:rPr lang="en-US" dirty="0" err="1"/>
              <a:t>itemsets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074915-ADB3-2FDF-20B7-3594065A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59" y="2131828"/>
            <a:ext cx="7340935" cy="45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39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F989-C8EC-A514-F182-A5D07240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pc="-95" dirty="0"/>
              <a:t>Maximal Frequent Itemset - Example</a:t>
            </a:r>
            <a:endParaRPr lang="en-US" spc="-95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ACB44F9-E8C9-2376-208F-F9739EAAB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7764" y="1690688"/>
          <a:ext cx="7175997" cy="476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00560" imgH="3454560" progId="">
                  <p:embed/>
                </p:oleObj>
              </mc:Choice>
              <mc:Fallback>
                <p:oleObj name="PBrush" r:id="rId2" imgW="5200560" imgH="34545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ACB44F9-E8C9-2376-208F-F9739EAAB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17764" y="1690688"/>
                        <a:ext cx="7175997" cy="476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BDA853-C4AC-9F1A-D25B-ED2E3E332FFC}"/>
              </a:ext>
            </a:extLst>
          </p:cNvPr>
          <p:cNvSpPr txBox="1"/>
          <p:nvPr/>
        </p:nvSpPr>
        <p:spPr>
          <a:xfrm>
            <a:off x="6727372" y="1868262"/>
            <a:ext cx="46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Support Count Threshold = 2 (Support = 50%)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B68A5-C244-4691-64EC-C0E17BDA8571}"/>
              </a:ext>
            </a:extLst>
          </p:cNvPr>
          <p:cNvSpPr txBox="1"/>
          <p:nvPr/>
        </p:nvSpPr>
        <p:spPr>
          <a:xfrm>
            <a:off x="520679" y="299756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Maximal Frequent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Itemsets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= {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ab,ac,ad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}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8C6FB6E2-8ED9-107D-0E26-1695A04E0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206801"/>
              </p:ext>
            </p:extLst>
          </p:nvPr>
        </p:nvGraphicFramePr>
        <p:xfrm>
          <a:off x="703415" y="3867992"/>
          <a:ext cx="3281439" cy="33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900" imgH="203200" progId="Equation.3">
                  <p:embed/>
                </p:oleObj>
              </mc:Choice>
              <mc:Fallback>
                <p:oleObj name="Equation" r:id="rId4" imgW="1993900" imgH="20320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8C6FB6E2-8ED9-107D-0E26-1695A04E0F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15" y="3867992"/>
                        <a:ext cx="3281439" cy="334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76893BAE-A4C5-097F-F7AF-373B69D93BAD}"/>
              </a:ext>
            </a:extLst>
          </p:cNvPr>
          <p:cNvSpPr/>
          <p:nvPr/>
        </p:nvSpPr>
        <p:spPr>
          <a:xfrm>
            <a:off x="1825548" y="3366896"/>
            <a:ext cx="528810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5095CC2-DD99-8083-34C2-EDC907379D86}"/>
              </a:ext>
            </a:extLst>
          </p:cNvPr>
          <p:cNvSpPr/>
          <p:nvPr/>
        </p:nvSpPr>
        <p:spPr>
          <a:xfrm>
            <a:off x="1773533" y="4366547"/>
            <a:ext cx="528810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36EBC-712C-B8CE-9FAE-E807C23F3FA8}"/>
              </a:ext>
            </a:extLst>
          </p:cNvPr>
          <p:cNvSpPr txBox="1"/>
          <p:nvPr/>
        </p:nvSpPr>
        <p:spPr>
          <a:xfrm>
            <a:off x="520679" y="497855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Frequent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Itemsets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= {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ab,ac,ad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a,b,c,d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}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C6B0-D2D7-EC5D-5DC6-C56A86CC59D3}"/>
              </a:ext>
            </a:extLst>
          </p:cNvPr>
          <p:cNvSpPr txBox="1"/>
          <p:nvPr/>
        </p:nvSpPr>
        <p:spPr>
          <a:xfrm>
            <a:off x="520679" y="5831291"/>
            <a:ext cx="65423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Problem</a:t>
            </a:r>
            <a:r>
              <a:rPr lang="en-US" sz="2000" dirty="0"/>
              <a:t>: maximal frequent </a:t>
            </a:r>
            <a:r>
              <a:rPr lang="en-US" sz="2000" dirty="0" err="1"/>
              <a:t>itemsets</a:t>
            </a:r>
            <a:r>
              <a:rPr lang="en-US" sz="2000" dirty="0"/>
              <a:t> does </a:t>
            </a:r>
            <a:r>
              <a:rPr lang="en-US" sz="2000" dirty="0">
                <a:solidFill>
                  <a:srgbClr val="C00000"/>
                </a:solidFill>
              </a:rPr>
              <a:t>not provide </a:t>
            </a:r>
            <a:r>
              <a:rPr lang="en-US" sz="2000" dirty="0"/>
              <a:t>any information about the </a:t>
            </a:r>
            <a:r>
              <a:rPr lang="en-US" sz="2000" dirty="0">
                <a:solidFill>
                  <a:srgbClr val="C00000"/>
                </a:solidFill>
              </a:rPr>
              <a:t>support</a:t>
            </a:r>
            <a:r>
              <a:rPr lang="en-US" sz="2000" dirty="0"/>
              <a:t> count of </a:t>
            </a:r>
            <a:r>
              <a:rPr lang="en-US" sz="2000" dirty="0">
                <a:solidFill>
                  <a:srgbClr val="C00000"/>
                </a:solidFill>
              </a:rPr>
              <a:t>other </a:t>
            </a:r>
            <a:r>
              <a:rPr lang="en-US" sz="2000" dirty="0" err="1">
                <a:solidFill>
                  <a:srgbClr val="C00000"/>
                </a:solidFill>
              </a:rPr>
              <a:t>itemsets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1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1C4DC1-5A36-53C3-C26E-B773807A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29" y="2170314"/>
            <a:ext cx="6926710" cy="4308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A9033F-8181-A5B6-2931-C95CA760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39" y="15452"/>
            <a:ext cx="10515600" cy="1325563"/>
          </a:xfrm>
        </p:spPr>
        <p:txBody>
          <a:bodyPr/>
          <a:lstStyle/>
          <a:p>
            <a:r>
              <a:rPr lang="en-US" altLang="en-US" spc="-95" dirty="0"/>
              <a:t>Closed Frequent </a:t>
            </a:r>
            <a:r>
              <a:rPr lang="en-US" altLang="en-US" spc="-95" dirty="0" err="1"/>
              <a:t>Itemsets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E5C9EE7-9B3C-A117-E8D4-A59F5A6AA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971" y="6300668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Minimum support = 2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34558DA-FB08-81BB-2C97-3FB970CD4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9625" y="3647611"/>
            <a:ext cx="1524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# Closed = 9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# Maximal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D6091-D72F-A3D8-0182-3F834CD98C33}"/>
              </a:ext>
            </a:extLst>
          </p:cNvPr>
          <p:cNvSpPr txBox="1"/>
          <p:nvPr/>
        </p:nvSpPr>
        <p:spPr>
          <a:xfrm>
            <a:off x="709424" y="2724281"/>
            <a:ext cx="36884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Closed itemset is </a:t>
            </a:r>
            <a:r>
              <a:rPr lang="en-US" dirty="0">
                <a:solidFill>
                  <a:srgbClr val="C00000"/>
                </a:solidFill>
              </a:rPr>
              <a:t>larger</a:t>
            </a:r>
            <a:r>
              <a:rPr lang="en-US" dirty="0"/>
              <a:t> than maximal itemset but the </a:t>
            </a:r>
            <a:r>
              <a:rPr lang="en-US" dirty="0">
                <a:solidFill>
                  <a:srgbClr val="C00000"/>
                </a:solidFill>
              </a:rPr>
              <a:t>support</a:t>
            </a:r>
            <a:r>
              <a:rPr lang="en-US" dirty="0"/>
              <a:t> of all frequent </a:t>
            </a:r>
            <a:r>
              <a:rPr lang="en-US" dirty="0" err="1"/>
              <a:t>itemsets</a:t>
            </a:r>
            <a:r>
              <a:rPr lang="en-US" dirty="0"/>
              <a:t> can be derived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0757CA2-1D86-C8A0-CA83-C57FA3B03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20070"/>
              </p:ext>
            </p:extLst>
          </p:nvPr>
        </p:nvGraphicFramePr>
        <p:xfrm>
          <a:off x="720214" y="3936616"/>
          <a:ext cx="297497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603848" imgH="6157987" progId="Visio.Drawing.6">
                  <p:embed/>
                </p:oleObj>
              </mc:Choice>
              <mc:Fallback>
                <p:oleObj name="Visio" r:id="rId3" imgW="6603848" imgH="6157987" progId="Visio.Drawing.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3FDCC6F-7490-9388-6ABF-4EE6638FD7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14" y="3936616"/>
                        <a:ext cx="2974975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6334F042-96BF-BFB6-5F20-D55A9ECFA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43270"/>
              </p:ext>
            </p:extLst>
          </p:nvPr>
        </p:nvGraphicFramePr>
        <p:xfrm>
          <a:off x="10686996" y="4983798"/>
          <a:ext cx="1254748" cy="1727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733931" imgH="2229104" progId="Excel.Sheet.8">
                  <p:embed/>
                </p:oleObj>
              </mc:Choice>
              <mc:Fallback>
                <p:oleObj name="Worksheet" r:id="rId5" imgW="1733931" imgH="2229104" progId="Excel.Sheet.8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DB404CBF-34F7-BC67-747D-B080AE619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6996" y="4983798"/>
                        <a:ext cx="1254748" cy="1727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866BA1F-A64A-BD83-C9F7-1FB73E0AC3BD}"/>
              </a:ext>
            </a:extLst>
          </p:cNvPr>
          <p:cNvSpPr txBox="1"/>
          <p:nvPr/>
        </p:nvSpPr>
        <p:spPr>
          <a:xfrm>
            <a:off x="534742" y="1260688"/>
            <a:ext cx="11900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frequent itemset is closed, when </a:t>
            </a:r>
            <a:r>
              <a:rPr lang="en-US" sz="2400" dirty="0">
                <a:solidFill>
                  <a:srgbClr val="C00000"/>
                </a:solidFill>
              </a:rPr>
              <a:t>no</a:t>
            </a:r>
            <a:r>
              <a:rPr lang="en-US" sz="2400" dirty="0"/>
              <a:t> immediate </a:t>
            </a:r>
            <a:r>
              <a:rPr lang="en-US" sz="2400" dirty="0">
                <a:solidFill>
                  <a:srgbClr val="C00000"/>
                </a:solidFill>
              </a:rPr>
              <a:t>superset</a:t>
            </a:r>
            <a:r>
              <a:rPr lang="en-US" sz="2400" dirty="0"/>
              <a:t> has the </a:t>
            </a:r>
            <a:r>
              <a:rPr lang="en-US" sz="2400" dirty="0">
                <a:solidFill>
                  <a:srgbClr val="C00000"/>
                </a:solidFill>
              </a:rPr>
              <a:t>same support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</a:t>
            </a:r>
            <a:r>
              <a:rPr lang="en-US" sz="2400" dirty="0">
                <a:solidFill>
                  <a:srgbClr val="C00000"/>
                </a:solidFill>
              </a:rPr>
              <a:t>frequent </a:t>
            </a:r>
            <a:r>
              <a:rPr lang="en-US" sz="2400" dirty="0" err="1">
                <a:solidFill>
                  <a:srgbClr val="C00000"/>
                </a:solidFill>
              </a:rPr>
              <a:t>itemsets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their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can be </a:t>
            </a:r>
            <a:r>
              <a:rPr lang="en-US" sz="2400" dirty="0">
                <a:solidFill>
                  <a:srgbClr val="C00000"/>
                </a:solidFill>
              </a:rPr>
              <a:t>derived</a:t>
            </a:r>
            <a:r>
              <a:rPr lang="en-US" sz="2400" dirty="0"/>
              <a:t> from the closed frequent </a:t>
            </a:r>
            <a:r>
              <a:rPr lang="en-US" sz="2400" dirty="0" err="1"/>
              <a:t>itemsets</a:t>
            </a:r>
            <a:r>
              <a:rPr lang="en-US" sz="2400" dirty="0"/>
              <a:t>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724CD22E-D7ED-8259-306C-0968DAD09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6580" y="6300668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Red Numbers = TIDs</a:t>
            </a:r>
          </a:p>
        </p:txBody>
      </p:sp>
    </p:spTree>
    <p:extLst>
      <p:ext uri="{BB962C8B-B14F-4D97-AF65-F5344CB8AC3E}">
        <p14:creationId xmlns:p14="http://schemas.microsoft.com/office/powerpoint/2010/main" val="281203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68680" y="213360"/>
            <a:ext cx="7772400" cy="1143000"/>
          </a:xfrm>
        </p:spPr>
        <p:txBody>
          <a:bodyPr>
            <a:normAutofit/>
          </a:bodyPr>
          <a:lstStyle/>
          <a:p>
            <a:r>
              <a:rPr lang="en-US" spc="-95" dirty="0"/>
              <a:t>Association Rules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199" y="1279379"/>
            <a:ext cx="10807439" cy="495495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Symbol" pitchFamily="18" charset="2"/>
              </a:rPr>
              <a:t>Association rule mining is an </a:t>
            </a:r>
            <a:r>
              <a:rPr lang="en-US" sz="2400" dirty="0">
                <a:solidFill>
                  <a:srgbClr val="C00000"/>
                </a:solidFill>
              </a:rPr>
              <a:t>unsupervised</a:t>
            </a:r>
            <a:r>
              <a:rPr lang="en-US" sz="2400" b="1" dirty="0"/>
              <a:t> </a:t>
            </a:r>
            <a:r>
              <a:rPr lang="en-US" sz="2400" dirty="0">
                <a:sym typeface="Symbol" pitchFamily="18" charset="2"/>
              </a:rPr>
              <a:t>machine learning approach for investigating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interesting associations </a:t>
            </a:r>
            <a:r>
              <a:rPr lang="en-US" sz="2400" dirty="0">
                <a:sym typeface="Symbol" pitchFamily="18" charset="2"/>
              </a:rPr>
              <a:t>between items in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large</a:t>
            </a:r>
            <a:r>
              <a:rPr lang="en-US" sz="2400" dirty="0">
                <a:sym typeface="Symbol" pitchFamily="18" charset="2"/>
              </a:rPr>
              <a:t> datasets.</a:t>
            </a: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>
                <a:sym typeface="Symbol" pitchFamily="18" charset="2"/>
              </a:rPr>
              <a:t>Association rules (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X → Y</a:t>
            </a:r>
            <a:r>
              <a:rPr lang="en-US" sz="2400" dirty="0">
                <a:sym typeface="Symbol" pitchFamily="18" charset="2"/>
              </a:rPr>
              <a:t>) are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if-then</a:t>
            </a:r>
            <a:r>
              <a:rPr lang="en-US" sz="2400" dirty="0">
                <a:sym typeface="Symbol" pitchFamily="18" charset="2"/>
              </a:rPr>
              <a:t> statements that represent the relationship between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antecedent</a:t>
            </a:r>
            <a:r>
              <a:rPr lang="en-US" sz="2400" dirty="0">
                <a:sym typeface="Symbol" pitchFamily="18" charset="2"/>
              </a:rPr>
              <a:t> (X) and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consequent</a:t>
            </a:r>
            <a:r>
              <a:rPr lang="en-US" sz="2400" dirty="0">
                <a:sym typeface="Symbol" pitchFamily="18" charset="2"/>
              </a:rPr>
              <a:t> (Y) items in data transactions.</a:t>
            </a: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>
                <a:sym typeface="Symbol" pitchFamily="18" charset="2"/>
              </a:rPr>
              <a:t>Association rules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do not</a:t>
            </a:r>
            <a:r>
              <a:rPr lang="en-US" sz="2400" b="1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represent any sort of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causality</a:t>
            </a:r>
            <a:r>
              <a:rPr lang="en-US" sz="2400" b="1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between X and Y.</a:t>
            </a:r>
          </a:p>
          <a:p>
            <a:pPr lvl="1"/>
            <a:r>
              <a:rPr lang="en-US" sz="2000" i="1" dirty="0"/>
              <a:t>X </a:t>
            </a:r>
            <a:r>
              <a:rPr lang="en-US" sz="2000" i="1" dirty="0">
                <a:sym typeface="Symbol" pitchFamily="18" charset="2"/>
              </a:rPr>
              <a:t> Y</a:t>
            </a:r>
            <a:r>
              <a:rPr lang="en-US" sz="2000" dirty="0">
                <a:sym typeface="Symbol" pitchFamily="18" charset="2"/>
              </a:rPr>
              <a:t> does not mean </a:t>
            </a:r>
            <a:r>
              <a:rPr lang="en-US" sz="2000" i="1" dirty="0">
                <a:sym typeface="Symbol" pitchFamily="18" charset="2"/>
              </a:rPr>
              <a:t>X</a:t>
            </a:r>
            <a:r>
              <a:rPr lang="en-US" sz="2000" dirty="0">
                <a:sym typeface="Symbol" pitchFamily="18" charset="2"/>
              </a:rPr>
              <a:t> causes </a:t>
            </a:r>
            <a:r>
              <a:rPr lang="en-US" sz="2000" i="1" dirty="0">
                <a:sym typeface="Symbol" pitchFamily="18" charset="2"/>
              </a:rPr>
              <a:t>Y</a:t>
            </a:r>
            <a:r>
              <a:rPr lang="en-US" sz="2000" dirty="0">
                <a:sym typeface="Symbol" pitchFamily="18" charset="2"/>
              </a:rPr>
              <a:t>, so </a:t>
            </a:r>
            <a:r>
              <a:rPr lang="en-US" sz="2000" dirty="0">
                <a:solidFill>
                  <a:srgbClr val="C00000"/>
                </a:solidFill>
                <a:sym typeface="Symbol" pitchFamily="18" charset="2"/>
              </a:rPr>
              <a:t>no</a:t>
            </a:r>
            <a:r>
              <a:rPr lang="en-US" sz="2000" i="1" dirty="0">
                <a:solidFill>
                  <a:srgbClr val="C00000"/>
                </a:solidFill>
                <a:sym typeface="Symbol" pitchFamily="18" charset="2"/>
              </a:rPr>
              <a:t> c</a:t>
            </a:r>
            <a:r>
              <a:rPr lang="en-US" sz="2000" dirty="0">
                <a:solidFill>
                  <a:srgbClr val="C00000"/>
                </a:solidFill>
                <a:sym typeface="Symbol" pitchFamily="18" charset="2"/>
              </a:rPr>
              <a:t>ausality</a:t>
            </a:r>
          </a:p>
          <a:p>
            <a:pPr lvl="1"/>
            <a:endParaRPr lang="en-US" sz="2000" dirty="0">
              <a:sym typeface="Symbol" pitchFamily="18" charset="2"/>
            </a:endParaRPr>
          </a:p>
          <a:p>
            <a:pPr lvl="1"/>
            <a:endParaRPr lang="en-US" sz="2000" dirty="0">
              <a:sym typeface="Symbol" pitchFamily="18" charset="2"/>
            </a:endParaRPr>
          </a:p>
          <a:p>
            <a:pPr lvl="1"/>
            <a:endParaRPr lang="en-US" sz="2000" dirty="0">
              <a:sym typeface="Symbol" pitchFamily="18" charset="2"/>
            </a:endParaRPr>
          </a:p>
          <a:p>
            <a:pPr marL="457200" lvl="1" indent="0">
              <a:buNone/>
            </a:pPr>
            <a:endParaRPr lang="en-US" dirty="0">
              <a:sym typeface="Symbol" pitchFamily="18" charset="2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DD3D0-691C-9BB9-E6E8-50D67324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739" y="5110463"/>
            <a:ext cx="4914900" cy="158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9FB8A-D3B4-4025-8A0F-260A1B8B1B7B}"/>
              </a:ext>
            </a:extLst>
          </p:cNvPr>
          <p:cNvSpPr txBox="1"/>
          <p:nvPr/>
        </p:nvSpPr>
        <p:spPr>
          <a:xfrm>
            <a:off x="1269998" y="510367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Minimum Requirements for Causal Relationships: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Statistically significant </a:t>
            </a:r>
            <a:r>
              <a:rPr lang="en-US" dirty="0">
                <a:solidFill>
                  <a:srgbClr val="C00000"/>
                </a:solidFill>
              </a:rPr>
              <a:t>association</a:t>
            </a:r>
            <a:r>
              <a:rPr lang="en-US" dirty="0"/>
              <a:t> / covariation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Temporal </a:t>
            </a:r>
            <a:r>
              <a:rPr lang="en-US" dirty="0">
                <a:solidFill>
                  <a:srgbClr val="C00000"/>
                </a:solidFill>
              </a:rPr>
              <a:t>precedence</a:t>
            </a:r>
            <a:r>
              <a:rPr lang="en-US" dirty="0"/>
              <a:t> (X happens before 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>
                <a:solidFill>
                  <a:srgbClr val="C00000"/>
                </a:solidFill>
              </a:rPr>
              <a:t>confounders</a:t>
            </a:r>
            <a:r>
              <a:rPr lang="en-US" dirty="0"/>
              <a:t> (a third variable)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Plausible </a:t>
            </a:r>
            <a:r>
              <a:rPr lang="en-US" dirty="0">
                <a:solidFill>
                  <a:srgbClr val="C00000"/>
                </a:solidFill>
              </a:rPr>
              <a:t>explanation</a:t>
            </a:r>
            <a:r>
              <a:rPr lang="en-US" dirty="0"/>
              <a:t> of how X leads to 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Consistent and </a:t>
            </a:r>
            <a:r>
              <a:rPr lang="en-US" dirty="0">
                <a:solidFill>
                  <a:srgbClr val="C00000"/>
                </a:solidFill>
              </a:rPr>
              <a:t>replicable</a:t>
            </a:r>
            <a:r>
              <a:rPr lang="en-US" dirty="0"/>
              <a:t> across studies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E1DD7A0-213B-6B13-F923-A9340CF14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073819"/>
              </p:ext>
            </p:extLst>
          </p:nvPr>
        </p:nvGraphicFramePr>
        <p:xfrm>
          <a:off x="5380231" y="1668498"/>
          <a:ext cx="6486142" cy="455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959360" imgH="3479760" progId="">
                  <p:embed/>
                </p:oleObj>
              </mc:Choice>
              <mc:Fallback>
                <p:oleObj name="PBrush" r:id="rId2" imgW="4959360" imgH="3479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0231" y="1668498"/>
                        <a:ext cx="6486142" cy="4551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B7F989-C8EC-A514-F182-A5D07240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pc="-95" dirty="0"/>
              <a:t>Closed Frequent Itemset - Example</a:t>
            </a:r>
            <a:endParaRPr lang="en-US" spc="-9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DA853-C4AC-9F1A-D25B-ED2E3E332FFC}"/>
              </a:ext>
            </a:extLst>
          </p:cNvPr>
          <p:cNvSpPr txBox="1"/>
          <p:nvPr/>
        </p:nvSpPr>
        <p:spPr>
          <a:xfrm>
            <a:off x="8417517" y="6308209"/>
            <a:ext cx="251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Support Threshold = 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B68A5-C244-4691-64EC-C0E17BDA8571}"/>
              </a:ext>
            </a:extLst>
          </p:cNvPr>
          <p:cNvSpPr txBox="1"/>
          <p:nvPr/>
        </p:nvSpPr>
        <p:spPr>
          <a:xfrm>
            <a:off x="325627" y="423860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Closed Frequent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Itemsets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= {a(s=4), ab(s=2) ,ac(s=2), ad(s=2)}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8C6FB6E2-8ED9-107D-0E26-1695A04E0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675881"/>
              </p:ext>
            </p:extLst>
          </p:nvPr>
        </p:nvGraphicFramePr>
        <p:xfrm>
          <a:off x="508363" y="5109034"/>
          <a:ext cx="3281439" cy="33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900" imgH="203200" progId="Equation.3">
                  <p:embed/>
                </p:oleObj>
              </mc:Choice>
              <mc:Fallback>
                <p:oleObj name="Equation" r:id="rId4" imgW="1993900" imgH="203200" progId="Equation.3">
                  <p:embed/>
                  <p:pic>
                    <p:nvPicPr>
                      <p:cNvPr id="634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63" y="5109034"/>
                        <a:ext cx="3281439" cy="334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76893BAE-A4C5-097F-F7AF-373B69D93BAD}"/>
              </a:ext>
            </a:extLst>
          </p:cNvPr>
          <p:cNvSpPr/>
          <p:nvPr/>
        </p:nvSpPr>
        <p:spPr>
          <a:xfrm>
            <a:off x="1630496" y="4607938"/>
            <a:ext cx="528810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5095CC2-DD99-8083-34C2-EDC907379D86}"/>
              </a:ext>
            </a:extLst>
          </p:cNvPr>
          <p:cNvSpPr/>
          <p:nvPr/>
        </p:nvSpPr>
        <p:spPr>
          <a:xfrm>
            <a:off x="1578481" y="5607589"/>
            <a:ext cx="528810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36EBC-712C-B8CE-9FAE-E807C23F3FA8}"/>
              </a:ext>
            </a:extLst>
          </p:cNvPr>
          <p:cNvSpPr txBox="1"/>
          <p:nvPr/>
        </p:nvSpPr>
        <p:spPr>
          <a:xfrm>
            <a:off x="325626" y="6219594"/>
            <a:ext cx="8686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Frequent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Itemsets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= {a(s=4), ab(s=2), ac(s=2), ad(s=2), b (s=2), c(s=2), d(s=2)}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67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24780"/>
            <a:ext cx="10515600" cy="1575123"/>
          </a:xfrm>
          <a:prstGeom prst="rect">
            <a:avLst/>
          </a:prstGeom>
        </p:spPr>
        <p:txBody>
          <a:bodyPr vert="horz" wrap="square" lIns="0" tIns="889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95" dirty="0"/>
              <a:t> Eclat 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824408"/>
            <a:ext cx="10515600" cy="261994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579755" marR="5080" indent="-457200">
              <a:lnSpc>
                <a:spcPct val="100000"/>
              </a:lnSpc>
              <a:spcBef>
                <a:spcPts val="600"/>
              </a:spcBef>
              <a:buClr>
                <a:srgbClr val="E38312"/>
              </a:buClr>
              <a:buFont typeface="Arial" panose="020B0604020202020204" pitchFamily="34" charset="0"/>
              <a:buChar char="•"/>
              <a:tabLst>
                <a:tab pos="305435" algn="l"/>
              </a:tabLst>
            </a:pPr>
            <a:r>
              <a:rPr lang="en-US" sz="2600" dirty="0">
                <a:cs typeface="Carlito"/>
              </a:rPr>
              <a:t>The </a:t>
            </a:r>
            <a:r>
              <a:rPr lang="en-US" sz="2600" dirty="0">
                <a:solidFill>
                  <a:srgbClr val="C00000"/>
                </a:solidFill>
                <a:cs typeface="Carlito"/>
              </a:rPr>
              <a:t>Eclat</a:t>
            </a:r>
            <a:r>
              <a:rPr lang="en-US" sz="2600" dirty="0">
                <a:cs typeface="Carlito"/>
              </a:rPr>
              <a:t> (Equivalence Class Clustering and bottom-up Lattice Traversal) is a </a:t>
            </a:r>
            <a:r>
              <a:rPr lang="en-US" sz="2600" dirty="0">
                <a:solidFill>
                  <a:srgbClr val="C00000"/>
                </a:solidFill>
                <a:cs typeface="Carlito"/>
              </a:rPr>
              <a:t>scalable</a:t>
            </a:r>
            <a:r>
              <a:rPr lang="en-US" sz="2600" dirty="0">
                <a:cs typeface="Carlito"/>
              </a:rPr>
              <a:t> algorithm for finding </a:t>
            </a:r>
            <a:r>
              <a:rPr lang="en-US" sz="2600" dirty="0">
                <a:solidFill>
                  <a:srgbClr val="C00000"/>
                </a:solidFill>
                <a:cs typeface="Carlito"/>
              </a:rPr>
              <a:t>frequent itemset</a:t>
            </a:r>
            <a:r>
              <a:rPr lang="en-US" sz="2600" dirty="0">
                <a:cs typeface="Carlito"/>
              </a:rPr>
              <a:t>.</a:t>
            </a:r>
          </a:p>
          <a:p>
            <a:pPr marL="579755" marR="5080" indent="-457200">
              <a:lnSpc>
                <a:spcPct val="100000"/>
              </a:lnSpc>
              <a:spcBef>
                <a:spcPts val="600"/>
              </a:spcBef>
              <a:buClr>
                <a:srgbClr val="E38312"/>
              </a:buClr>
              <a:buFont typeface="Arial" panose="020B0604020202020204" pitchFamily="34" charset="0"/>
              <a:buChar char="•"/>
              <a:tabLst>
                <a:tab pos="305435" algn="l"/>
              </a:tabLst>
            </a:pPr>
            <a:r>
              <a:rPr lang="en-US" sz="2600" dirty="0">
                <a:cs typeface="Carlito"/>
              </a:rPr>
              <a:t>Eclat is a </a:t>
            </a:r>
            <a:r>
              <a:rPr lang="en-US" sz="2600" dirty="0">
                <a:solidFill>
                  <a:srgbClr val="C00000"/>
                </a:solidFill>
                <a:cs typeface="Carlito"/>
              </a:rPr>
              <a:t>depth-first search </a:t>
            </a:r>
            <a:r>
              <a:rPr lang="en-US" sz="2600" dirty="0">
                <a:cs typeface="Carlito"/>
              </a:rPr>
              <a:t>(DFS) algorithm that works on </a:t>
            </a:r>
            <a:r>
              <a:rPr lang="en-US" sz="2600" dirty="0">
                <a:solidFill>
                  <a:srgbClr val="C00000"/>
                </a:solidFill>
                <a:cs typeface="Carlito"/>
              </a:rPr>
              <a:t>vertical</a:t>
            </a:r>
            <a:r>
              <a:rPr lang="en-US" sz="2600" dirty="0">
                <a:cs typeface="Carlito"/>
              </a:rPr>
              <a:t> data format</a:t>
            </a:r>
          </a:p>
          <a:p>
            <a:pPr marL="579755" marR="5080" indent="-457200">
              <a:lnSpc>
                <a:spcPct val="100000"/>
              </a:lnSpc>
              <a:spcBef>
                <a:spcPts val="600"/>
              </a:spcBef>
              <a:buClr>
                <a:srgbClr val="E38312"/>
              </a:buClr>
              <a:buFont typeface="Arial" panose="020B0604020202020204" pitchFamily="34" charset="0"/>
              <a:buChar char="•"/>
              <a:tabLst>
                <a:tab pos="305435" algn="l"/>
              </a:tabLst>
            </a:pPr>
            <a:r>
              <a:rPr lang="en-US" sz="2600" dirty="0">
                <a:solidFill>
                  <a:srgbClr val="C00000"/>
                </a:solidFill>
                <a:cs typeface="Carlito"/>
              </a:rPr>
              <a:t>Instead of scanning </a:t>
            </a:r>
            <a:r>
              <a:rPr lang="en-US" sz="2600" dirty="0">
                <a:cs typeface="Carlito"/>
              </a:rPr>
              <a:t>the entire database, Eclat uses </a:t>
            </a:r>
            <a:r>
              <a:rPr lang="en-US" sz="2600" dirty="0">
                <a:solidFill>
                  <a:srgbClr val="C00000"/>
                </a:solidFill>
                <a:cs typeface="Carlito"/>
              </a:rPr>
              <a:t>intersections</a:t>
            </a:r>
            <a:r>
              <a:rPr lang="en-US" sz="2600" dirty="0">
                <a:cs typeface="Carlito"/>
              </a:rPr>
              <a:t> of transaction ID lists to calculate the support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C48FC-8C09-9F1F-0C2B-AA37E9D8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058" y="4818421"/>
            <a:ext cx="3697742" cy="18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5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44A3-162A-25E9-AF98-0CC4E9B2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Algorithm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C2F7-E664-776F-490B-7EF2281E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65229" cy="4351338"/>
          </a:xfrm>
        </p:spPr>
        <p:txBody>
          <a:bodyPr/>
          <a:lstStyle/>
          <a:p>
            <a:r>
              <a:rPr lang="en-US" dirty="0"/>
              <a:t>Convert dataset to </a:t>
            </a:r>
            <a:r>
              <a:rPr lang="en-US" dirty="0">
                <a:solidFill>
                  <a:srgbClr val="C00000"/>
                </a:solidFill>
              </a:rPr>
              <a:t>vertical</a:t>
            </a:r>
            <a:r>
              <a:rPr lang="en-US" dirty="0"/>
              <a:t> format (TID-list format)</a:t>
            </a:r>
          </a:p>
          <a:p>
            <a:r>
              <a:rPr lang="en-US" dirty="0"/>
              <a:t>Each item is associated with the </a:t>
            </a:r>
            <a:r>
              <a:rPr lang="en-US" dirty="0">
                <a:solidFill>
                  <a:srgbClr val="C00000"/>
                </a:solidFill>
              </a:rPr>
              <a:t>list of transactions </a:t>
            </a:r>
            <a:r>
              <a:rPr lang="en-US" dirty="0"/>
              <a:t>(TID-list) where it appears.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F4E119F-2F81-3C6C-620F-11E33B61E1DB}"/>
              </a:ext>
            </a:extLst>
          </p:cNvPr>
          <p:cNvGraphicFramePr>
            <a:graphicFrameLocks/>
          </p:cNvGraphicFramePr>
          <p:nvPr/>
        </p:nvGraphicFramePr>
        <p:xfrm>
          <a:off x="958595" y="3429000"/>
          <a:ext cx="275747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TID</a:t>
                      </a:r>
                      <a:endParaRPr lang="en-GB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Items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latin typeface="Calibri"/>
                          <a:ea typeface="Calibri"/>
                          <a:cs typeface="Times New Roman"/>
                        </a:rPr>
                        <a:t>Bread, Milk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latin typeface="Calibri"/>
                          <a:ea typeface="Calibri"/>
                          <a:cs typeface="Times New Roman"/>
                        </a:rPr>
                        <a:t>Bread, Diaper, Beer, Eggs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latin typeface="Calibri"/>
                          <a:ea typeface="Calibri"/>
                          <a:cs typeface="Times New Roman"/>
                        </a:rPr>
                        <a:t>Milk, Diaper, Beer, Coke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latin typeface="Calibri"/>
                          <a:ea typeface="Calibri"/>
                          <a:cs typeface="Times New Roman"/>
                        </a:rPr>
                        <a:t>Bread , Milk, Diaper, Beer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latin typeface="Calibri"/>
                          <a:ea typeface="Calibri"/>
                          <a:cs typeface="Times New Roman"/>
                        </a:rPr>
                        <a:t>Bread , Milk, Diaper, Coke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27CDBF-7ED9-6EF4-2947-4AC0BD788F17}"/>
              </a:ext>
            </a:extLst>
          </p:cNvPr>
          <p:cNvGraphicFramePr>
            <a:graphicFrameLocks noGrp="1"/>
          </p:cNvGraphicFramePr>
          <p:nvPr/>
        </p:nvGraphicFramePr>
        <p:xfrm>
          <a:off x="4709090" y="3429000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B5ABEB-A877-8E58-A4BB-BF45183D7751}"/>
              </a:ext>
            </a:extLst>
          </p:cNvPr>
          <p:cNvGraphicFramePr>
            <a:graphicFrameLocks noGrp="1"/>
          </p:cNvGraphicFramePr>
          <p:nvPr/>
        </p:nvGraphicFramePr>
        <p:xfrm>
          <a:off x="5744941" y="3429000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D849D9-C1FB-216A-8907-6C3867E12FEA}"/>
              </a:ext>
            </a:extLst>
          </p:cNvPr>
          <p:cNvGraphicFramePr>
            <a:graphicFrameLocks noGrp="1"/>
          </p:cNvGraphicFramePr>
          <p:nvPr/>
        </p:nvGraphicFramePr>
        <p:xfrm>
          <a:off x="6816511" y="3429000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9C333F-1E2C-8276-E45E-16BD3DE1ED1D}"/>
              </a:ext>
            </a:extLst>
          </p:cNvPr>
          <p:cNvGraphicFramePr>
            <a:graphicFrameLocks noGrp="1"/>
          </p:cNvGraphicFramePr>
          <p:nvPr/>
        </p:nvGraphicFramePr>
        <p:xfrm>
          <a:off x="4673371" y="5286388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7A6B27-9335-0FDB-0D1B-CF30E6B65407}"/>
              </a:ext>
            </a:extLst>
          </p:cNvPr>
          <p:cNvGraphicFramePr>
            <a:graphicFrameLocks noGrp="1"/>
          </p:cNvGraphicFramePr>
          <p:nvPr/>
        </p:nvGraphicFramePr>
        <p:xfrm>
          <a:off x="6995106" y="5286388"/>
          <a:ext cx="642942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Eggs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F5E2C33-89A8-A9CA-87BD-C0FF4BC7786D}"/>
              </a:ext>
            </a:extLst>
          </p:cNvPr>
          <p:cNvGraphicFramePr>
            <a:graphicFrameLocks noGrp="1"/>
          </p:cNvGraphicFramePr>
          <p:nvPr/>
        </p:nvGraphicFramePr>
        <p:xfrm>
          <a:off x="5780660" y="5286388"/>
          <a:ext cx="785818" cy="100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Notched Right Arrow 12">
            <a:extLst>
              <a:ext uri="{FF2B5EF4-FFF2-40B4-BE49-F238E27FC236}">
                <a16:creationId xmlns:a16="http://schemas.microsoft.com/office/drawing/2014/main" id="{32DA562B-4E6A-5B07-D8C6-1D538E4D1E45}"/>
              </a:ext>
            </a:extLst>
          </p:cNvPr>
          <p:cNvSpPr/>
          <p:nvPr/>
        </p:nvSpPr>
        <p:spPr>
          <a:xfrm>
            <a:off x="4030429" y="4357694"/>
            <a:ext cx="500066" cy="3571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066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99D2-1799-20F4-0613-3C238D5B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Algorithm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B98CD-31A7-1C99-A8AA-80EDA849C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75" y="1573491"/>
            <a:ext cx="10515600" cy="4351338"/>
          </a:xfrm>
        </p:spPr>
        <p:txBody>
          <a:bodyPr/>
          <a:lstStyle/>
          <a:p>
            <a:r>
              <a:rPr lang="en-US" dirty="0"/>
              <a:t>Compute the </a:t>
            </a:r>
            <a:r>
              <a:rPr lang="en-US" dirty="0">
                <a:solidFill>
                  <a:srgbClr val="C00000"/>
                </a:solidFill>
              </a:rPr>
              <a:t>support</a:t>
            </a:r>
            <a:r>
              <a:rPr lang="en-US" dirty="0"/>
              <a:t> for each item by simply checking the </a:t>
            </a:r>
            <a:r>
              <a:rPr lang="en-US" dirty="0">
                <a:solidFill>
                  <a:srgbClr val="C00000"/>
                </a:solidFill>
              </a:rPr>
              <a:t>size</a:t>
            </a:r>
            <a:r>
              <a:rPr lang="en-US" dirty="0"/>
              <a:t> of its TID-list</a:t>
            </a:r>
          </a:p>
          <a:p>
            <a:r>
              <a:rPr lang="en-US" dirty="0"/>
              <a:t>Any item whose support meets the </a:t>
            </a:r>
            <a:r>
              <a:rPr lang="en-US" dirty="0">
                <a:solidFill>
                  <a:srgbClr val="C00000"/>
                </a:solidFill>
              </a:rPr>
              <a:t>minimum support threshold </a:t>
            </a:r>
            <a:r>
              <a:rPr lang="en-US" dirty="0"/>
              <a:t>is considered a frequent itemset.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EB5FE2-0499-0F3D-9915-F6511F9BC428}"/>
              </a:ext>
            </a:extLst>
          </p:cNvPr>
          <p:cNvGraphicFramePr>
            <a:graphicFrameLocks noGrp="1"/>
          </p:cNvGraphicFramePr>
          <p:nvPr/>
        </p:nvGraphicFramePr>
        <p:xfrm>
          <a:off x="1176648" y="3531048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D8E93-C9C7-4D7C-68FA-A130C94BF6A1}"/>
              </a:ext>
            </a:extLst>
          </p:cNvPr>
          <p:cNvGraphicFramePr>
            <a:graphicFrameLocks noGrp="1"/>
          </p:cNvGraphicFramePr>
          <p:nvPr/>
        </p:nvGraphicFramePr>
        <p:xfrm>
          <a:off x="2212499" y="3531048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4E5297-744E-37C1-BA18-CD1E61FB49FD}"/>
              </a:ext>
            </a:extLst>
          </p:cNvPr>
          <p:cNvGraphicFramePr>
            <a:graphicFrameLocks noGrp="1"/>
          </p:cNvGraphicFramePr>
          <p:nvPr/>
        </p:nvGraphicFramePr>
        <p:xfrm>
          <a:off x="3284069" y="3531048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DE6D06-2CA3-5572-3509-70EA6B7D3B94}"/>
              </a:ext>
            </a:extLst>
          </p:cNvPr>
          <p:cNvGraphicFramePr>
            <a:graphicFrameLocks noGrp="1"/>
          </p:cNvGraphicFramePr>
          <p:nvPr/>
        </p:nvGraphicFramePr>
        <p:xfrm>
          <a:off x="1140929" y="5388436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4CA07-DF27-9718-4E46-CD074374A1DA}"/>
              </a:ext>
            </a:extLst>
          </p:cNvPr>
          <p:cNvGraphicFramePr>
            <a:graphicFrameLocks noGrp="1"/>
          </p:cNvGraphicFramePr>
          <p:nvPr/>
        </p:nvGraphicFramePr>
        <p:xfrm>
          <a:off x="3462664" y="5388436"/>
          <a:ext cx="642942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Eggs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1C8F0D-2BD8-A9F7-C2C7-CFFDF6830B83}"/>
              </a:ext>
            </a:extLst>
          </p:cNvPr>
          <p:cNvGraphicFramePr>
            <a:graphicFrameLocks noGrp="1"/>
          </p:cNvGraphicFramePr>
          <p:nvPr/>
        </p:nvGraphicFramePr>
        <p:xfrm>
          <a:off x="2248218" y="5388436"/>
          <a:ext cx="785818" cy="100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0F248A-EA9F-CA62-A575-27CFADB4C29E}"/>
              </a:ext>
            </a:extLst>
          </p:cNvPr>
          <p:cNvGraphicFramePr>
            <a:graphicFrameLocks noGrp="1"/>
          </p:cNvGraphicFramePr>
          <p:nvPr/>
        </p:nvGraphicFramePr>
        <p:xfrm>
          <a:off x="6774227" y="3487641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DAE9C2-601D-A1A8-81BC-BE1EC9BF0070}"/>
              </a:ext>
            </a:extLst>
          </p:cNvPr>
          <p:cNvGraphicFramePr>
            <a:graphicFrameLocks noGrp="1"/>
          </p:cNvGraphicFramePr>
          <p:nvPr/>
        </p:nvGraphicFramePr>
        <p:xfrm>
          <a:off x="7810078" y="3487641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CDB76D-058D-E10B-E1D6-B7D28FA39AC3}"/>
              </a:ext>
            </a:extLst>
          </p:cNvPr>
          <p:cNvGraphicFramePr>
            <a:graphicFrameLocks noGrp="1"/>
          </p:cNvGraphicFramePr>
          <p:nvPr/>
        </p:nvGraphicFramePr>
        <p:xfrm>
          <a:off x="8881648" y="3487641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FE8895-BCC1-40A6-5790-513C579AA5A9}"/>
              </a:ext>
            </a:extLst>
          </p:cNvPr>
          <p:cNvGraphicFramePr>
            <a:graphicFrameLocks noGrp="1"/>
          </p:cNvGraphicFramePr>
          <p:nvPr/>
        </p:nvGraphicFramePr>
        <p:xfrm>
          <a:off x="6738508" y="5345029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Notched Right Arrow 16">
            <a:extLst>
              <a:ext uri="{FF2B5EF4-FFF2-40B4-BE49-F238E27FC236}">
                <a16:creationId xmlns:a16="http://schemas.microsoft.com/office/drawing/2014/main" id="{3525498F-BC4C-EC62-2648-9E6C37BCE4B9}"/>
              </a:ext>
            </a:extLst>
          </p:cNvPr>
          <p:cNvSpPr/>
          <p:nvPr/>
        </p:nvSpPr>
        <p:spPr>
          <a:xfrm>
            <a:off x="4800599" y="4416335"/>
            <a:ext cx="1632857" cy="3693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4C70F-42B4-86BA-4B2B-79CF58EDB485}"/>
              </a:ext>
            </a:extLst>
          </p:cNvPr>
          <p:cNvSpPr txBox="1"/>
          <p:nvPr/>
        </p:nvSpPr>
        <p:spPr>
          <a:xfrm>
            <a:off x="4479455" y="4047003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Minimum support = 3</a:t>
            </a:r>
          </a:p>
        </p:txBody>
      </p:sp>
    </p:spTree>
    <p:extLst>
      <p:ext uri="{BB962C8B-B14F-4D97-AF65-F5344CB8AC3E}">
        <p14:creationId xmlns:p14="http://schemas.microsoft.com/office/powerpoint/2010/main" val="1763848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7D7B-D035-6EFE-36D4-C16C9550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Algorithm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3B35-FB1F-4A46-D097-A1825605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dirty="0">
                <a:solidFill>
                  <a:srgbClr val="C00000"/>
                </a:solidFill>
              </a:rPr>
              <a:t>larger</a:t>
            </a:r>
            <a:r>
              <a:rPr lang="en-US" dirty="0"/>
              <a:t> </a:t>
            </a:r>
            <a:r>
              <a:rPr lang="en-US" dirty="0" err="1"/>
              <a:t>Itemsets</a:t>
            </a:r>
            <a:r>
              <a:rPr lang="en-US" dirty="0"/>
              <a:t> by </a:t>
            </a:r>
            <a:r>
              <a:rPr lang="en-US" dirty="0">
                <a:solidFill>
                  <a:srgbClr val="C00000"/>
                </a:solidFill>
              </a:rPr>
              <a:t>intersecting</a:t>
            </a:r>
            <a:r>
              <a:rPr lang="en-US" dirty="0"/>
              <a:t> TID-lists </a:t>
            </a:r>
            <a:r>
              <a:rPr lang="en-US" dirty="0">
                <a:solidFill>
                  <a:srgbClr val="C00000"/>
                </a:solidFill>
              </a:rPr>
              <a:t>recursively</a:t>
            </a:r>
          </a:p>
          <a:p>
            <a:r>
              <a:rPr lang="en-US" dirty="0"/>
              <a:t>During the process of intersecting TID-lists, if the support of an itemset is below the </a:t>
            </a:r>
            <a:r>
              <a:rPr lang="en-US" dirty="0">
                <a:solidFill>
                  <a:srgbClr val="C00000"/>
                </a:solidFill>
              </a:rPr>
              <a:t>minimum threshold</a:t>
            </a:r>
            <a:r>
              <a:rPr lang="en-US" dirty="0"/>
              <a:t>, it is discarded (</a:t>
            </a:r>
            <a:r>
              <a:rPr lang="en-US" dirty="0">
                <a:solidFill>
                  <a:srgbClr val="C00000"/>
                </a:solidFill>
              </a:rPr>
              <a:t>pruned</a:t>
            </a:r>
            <a:r>
              <a:rPr lang="en-US" dirty="0"/>
              <a:t>).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6F1B59-2F8D-E5A5-D408-947E8BFF249D}"/>
              </a:ext>
            </a:extLst>
          </p:cNvPr>
          <p:cNvGraphicFramePr>
            <a:graphicFrameLocks noGrp="1"/>
          </p:cNvGraphicFramePr>
          <p:nvPr/>
        </p:nvGraphicFramePr>
        <p:xfrm>
          <a:off x="3859297" y="3260606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693073-5D08-7E36-BC7D-CAE4C670B363}"/>
              </a:ext>
            </a:extLst>
          </p:cNvPr>
          <p:cNvGraphicFramePr>
            <a:graphicFrameLocks noGrp="1"/>
          </p:cNvGraphicFramePr>
          <p:nvPr/>
        </p:nvGraphicFramePr>
        <p:xfrm>
          <a:off x="4895148" y="3260606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ABCB7D-6B24-F9D5-E59D-AC04F4D749B5}"/>
              </a:ext>
            </a:extLst>
          </p:cNvPr>
          <p:cNvGraphicFramePr>
            <a:graphicFrameLocks noGrp="1"/>
          </p:cNvGraphicFramePr>
          <p:nvPr/>
        </p:nvGraphicFramePr>
        <p:xfrm>
          <a:off x="5966718" y="3260606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F7C18-1D54-2A54-09D7-C652A1351488}"/>
              </a:ext>
            </a:extLst>
          </p:cNvPr>
          <p:cNvGraphicFramePr>
            <a:graphicFrameLocks noGrp="1"/>
          </p:cNvGraphicFramePr>
          <p:nvPr/>
        </p:nvGraphicFramePr>
        <p:xfrm>
          <a:off x="7252602" y="3260606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8E9B6D-0252-5970-44D1-85903274239A}"/>
              </a:ext>
            </a:extLst>
          </p:cNvPr>
          <p:cNvGraphicFramePr>
            <a:graphicFrameLocks noGrp="1"/>
          </p:cNvGraphicFramePr>
          <p:nvPr/>
        </p:nvGraphicFramePr>
        <p:xfrm>
          <a:off x="3539880" y="5135516"/>
          <a:ext cx="15001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Milk}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DB9609F-FC37-E771-5FF7-325E7CAE23E3}"/>
              </a:ext>
            </a:extLst>
          </p:cNvPr>
          <p:cNvGraphicFramePr>
            <a:graphicFrameLocks noGrp="1"/>
          </p:cNvGraphicFramePr>
          <p:nvPr/>
        </p:nvGraphicFramePr>
        <p:xfrm>
          <a:off x="5337747" y="5135516"/>
          <a:ext cx="1643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Diaper}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087692-2B3E-E507-4E73-5DC8A250FC2E}"/>
              </a:ext>
            </a:extLst>
          </p:cNvPr>
          <p:cNvGraphicFramePr>
            <a:graphicFrameLocks noGrp="1"/>
          </p:cNvGraphicFramePr>
          <p:nvPr/>
        </p:nvGraphicFramePr>
        <p:xfrm>
          <a:off x="7130150" y="5135516"/>
          <a:ext cx="142876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{Bread, Beer}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237670C-395C-5CF8-F339-E53224630FBB}"/>
              </a:ext>
            </a:extLst>
          </p:cNvPr>
          <p:cNvSpPr txBox="1"/>
          <p:nvPr/>
        </p:nvSpPr>
        <p:spPr>
          <a:xfrm>
            <a:off x="9094998" y="550786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Minimum support = 3</a:t>
            </a:r>
          </a:p>
        </p:txBody>
      </p:sp>
    </p:spTree>
    <p:extLst>
      <p:ext uri="{BB962C8B-B14F-4D97-AF65-F5344CB8AC3E}">
        <p14:creationId xmlns:p14="http://schemas.microsoft.com/office/powerpoint/2010/main" val="1022699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9361-ED06-0033-AB57-186B7365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Algorithm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030C9-9E80-2685-6747-53921900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068E56-B4AB-0B0E-D64C-A31B7B7972B4}"/>
              </a:ext>
            </a:extLst>
          </p:cNvPr>
          <p:cNvGraphicFramePr>
            <a:graphicFrameLocks noGrp="1"/>
          </p:cNvGraphicFramePr>
          <p:nvPr/>
        </p:nvGraphicFramePr>
        <p:xfrm>
          <a:off x="6990313" y="594009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D437C9-D473-745F-A401-90CA33E349D9}"/>
              </a:ext>
            </a:extLst>
          </p:cNvPr>
          <p:cNvGraphicFramePr>
            <a:graphicFrameLocks noGrp="1"/>
          </p:cNvGraphicFramePr>
          <p:nvPr/>
        </p:nvGraphicFramePr>
        <p:xfrm>
          <a:off x="8026164" y="594009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F1B1B6-B72E-73A1-0A33-51718E773445}"/>
              </a:ext>
            </a:extLst>
          </p:cNvPr>
          <p:cNvGraphicFramePr>
            <a:graphicFrameLocks noGrp="1"/>
          </p:cNvGraphicFramePr>
          <p:nvPr/>
        </p:nvGraphicFramePr>
        <p:xfrm>
          <a:off x="9097734" y="594009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595B39-0D6C-7B62-BEE3-C2396D151D4E}"/>
              </a:ext>
            </a:extLst>
          </p:cNvPr>
          <p:cNvGraphicFramePr>
            <a:graphicFrameLocks noGrp="1"/>
          </p:cNvGraphicFramePr>
          <p:nvPr/>
        </p:nvGraphicFramePr>
        <p:xfrm>
          <a:off x="10383618" y="594009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C3F640C-ED04-944F-757C-8D263C732A63}"/>
              </a:ext>
            </a:extLst>
          </p:cNvPr>
          <p:cNvGraphicFramePr>
            <a:graphicFrameLocks noGrp="1"/>
          </p:cNvGraphicFramePr>
          <p:nvPr/>
        </p:nvGraphicFramePr>
        <p:xfrm>
          <a:off x="6740280" y="3111177"/>
          <a:ext cx="15001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Milk}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21D87B-E705-2A8D-98E8-B0B1478049D2}"/>
              </a:ext>
            </a:extLst>
          </p:cNvPr>
          <p:cNvGraphicFramePr>
            <a:graphicFrameLocks noGrp="1"/>
          </p:cNvGraphicFramePr>
          <p:nvPr/>
        </p:nvGraphicFramePr>
        <p:xfrm>
          <a:off x="8538147" y="3111177"/>
          <a:ext cx="1643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Diaper}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0FFD2C-FF8A-FCF6-8FAF-FCF01F8D6B23}"/>
              </a:ext>
            </a:extLst>
          </p:cNvPr>
          <p:cNvGraphicFramePr>
            <a:graphicFrameLocks noGrp="1"/>
          </p:cNvGraphicFramePr>
          <p:nvPr/>
        </p:nvGraphicFramePr>
        <p:xfrm>
          <a:off x="10526494" y="3111177"/>
          <a:ext cx="142876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{Bread, Beer}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3F5FFBC-3FD8-C294-B2C5-C66B2CE7C7B6}"/>
              </a:ext>
            </a:extLst>
          </p:cNvPr>
          <p:cNvGraphicFramePr>
            <a:graphicFrameLocks noGrp="1"/>
          </p:cNvGraphicFramePr>
          <p:nvPr/>
        </p:nvGraphicFramePr>
        <p:xfrm>
          <a:off x="7085585" y="5151471"/>
          <a:ext cx="290512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0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Milk, Diaper}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353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7806-AF2B-9B6B-EC72-F90FEF04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Algorithm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E1FB-D142-02D6-F082-A6647D42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4FF56E-B4F3-3348-C3E9-380F0C9A4455}"/>
              </a:ext>
            </a:extLst>
          </p:cNvPr>
          <p:cNvGraphicFramePr>
            <a:graphicFrameLocks noGrp="1"/>
          </p:cNvGraphicFramePr>
          <p:nvPr/>
        </p:nvGraphicFramePr>
        <p:xfrm>
          <a:off x="6598427" y="1951242"/>
          <a:ext cx="785818" cy="16430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904BEE-A1B2-6AF7-E3B8-44BBBD522CE1}"/>
              </a:ext>
            </a:extLst>
          </p:cNvPr>
          <p:cNvGraphicFramePr>
            <a:graphicFrameLocks noGrp="1"/>
          </p:cNvGraphicFramePr>
          <p:nvPr/>
        </p:nvGraphicFramePr>
        <p:xfrm>
          <a:off x="7634278" y="1951242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Milk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2D24B-35E9-3DC0-5E71-45FAF9FDCA4B}"/>
              </a:ext>
            </a:extLst>
          </p:cNvPr>
          <p:cNvGraphicFramePr>
            <a:graphicFrameLocks noGrp="1"/>
          </p:cNvGraphicFramePr>
          <p:nvPr/>
        </p:nvGraphicFramePr>
        <p:xfrm>
          <a:off x="8705848" y="1951242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46B8CE-5CBC-17C6-A7FE-FF9D81C89777}"/>
              </a:ext>
            </a:extLst>
          </p:cNvPr>
          <p:cNvGraphicFramePr>
            <a:graphicFrameLocks noGrp="1"/>
          </p:cNvGraphicFramePr>
          <p:nvPr/>
        </p:nvGraphicFramePr>
        <p:xfrm>
          <a:off x="9991732" y="1951242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A2B5EB-0A87-3E59-F8B6-B0A3819C06E7}"/>
              </a:ext>
            </a:extLst>
          </p:cNvPr>
          <p:cNvGraphicFramePr>
            <a:graphicFrameLocks noGrp="1"/>
          </p:cNvGraphicFramePr>
          <p:nvPr/>
        </p:nvGraphicFramePr>
        <p:xfrm>
          <a:off x="7841106" y="4348978"/>
          <a:ext cx="15001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{Milk,</a:t>
                      </a:r>
                      <a:r>
                        <a:rPr lang="en-GB" sz="1400" baseline="0" dirty="0"/>
                        <a:t> Diaper</a:t>
                      </a:r>
                      <a:r>
                        <a:rPr lang="en-GB" sz="14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91DF7B-E772-F0CE-6F48-E758DD5A3106}"/>
              </a:ext>
            </a:extLst>
          </p:cNvPr>
          <p:cNvGraphicFramePr>
            <a:graphicFrameLocks noGrp="1"/>
          </p:cNvGraphicFramePr>
          <p:nvPr/>
        </p:nvGraphicFramePr>
        <p:xfrm>
          <a:off x="9598823" y="4329380"/>
          <a:ext cx="164307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{Milk, Beer}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236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C3B4-DFEA-BF31-A7F0-48A02BBF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Algorithm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8720-91DF-59F0-AD28-754122AF6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510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algorithm stops once </a:t>
            </a:r>
            <a:r>
              <a:rPr lang="en-US" dirty="0">
                <a:solidFill>
                  <a:srgbClr val="C00000"/>
                </a:solidFill>
              </a:rPr>
              <a:t>no more frequent</a:t>
            </a:r>
            <a:r>
              <a:rPr lang="en-US" dirty="0"/>
              <a:t> </a:t>
            </a:r>
            <a:r>
              <a:rPr lang="en-US" dirty="0" err="1"/>
              <a:t>itemsets</a:t>
            </a:r>
            <a:r>
              <a:rPr lang="en-US" dirty="0"/>
              <a:t> can be generated by intersecting TID-lists.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26D1FC-0056-5642-7A67-1B7681A1E214}"/>
              </a:ext>
            </a:extLst>
          </p:cNvPr>
          <p:cNvGraphicFramePr>
            <a:graphicFrameLocks noGrp="1"/>
          </p:cNvGraphicFramePr>
          <p:nvPr/>
        </p:nvGraphicFramePr>
        <p:xfrm>
          <a:off x="6729055" y="2092757"/>
          <a:ext cx="785818" cy="16430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69239A-60F2-9F3E-7867-C54B6E37B3D7}"/>
              </a:ext>
            </a:extLst>
          </p:cNvPr>
          <p:cNvGraphicFramePr>
            <a:graphicFrameLocks noGrp="1"/>
          </p:cNvGraphicFramePr>
          <p:nvPr/>
        </p:nvGraphicFramePr>
        <p:xfrm>
          <a:off x="7764906" y="2092757"/>
          <a:ext cx="857256" cy="16430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Milk</a:t>
                      </a:r>
                      <a:endParaRPr lang="en-GB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1E04D9-7262-E67C-C326-BD8407E25273}"/>
              </a:ext>
            </a:extLst>
          </p:cNvPr>
          <p:cNvGraphicFramePr>
            <a:graphicFrameLocks noGrp="1"/>
          </p:cNvGraphicFramePr>
          <p:nvPr/>
        </p:nvGraphicFramePr>
        <p:xfrm>
          <a:off x="8836476" y="2092757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76255C-D342-63E2-E6C9-B469766D7F7D}"/>
              </a:ext>
            </a:extLst>
          </p:cNvPr>
          <p:cNvGraphicFramePr>
            <a:graphicFrameLocks noGrp="1"/>
          </p:cNvGraphicFramePr>
          <p:nvPr/>
        </p:nvGraphicFramePr>
        <p:xfrm>
          <a:off x="10122360" y="2092757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D93871-9C05-2E56-62A2-CA44CD8577BE}"/>
              </a:ext>
            </a:extLst>
          </p:cNvPr>
          <p:cNvGraphicFramePr>
            <a:graphicFrameLocks noGrp="1"/>
          </p:cNvGraphicFramePr>
          <p:nvPr/>
        </p:nvGraphicFramePr>
        <p:xfrm>
          <a:off x="9300823" y="4214717"/>
          <a:ext cx="1643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{Diaper, Beer}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75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71A4-A33B-065C-992D-33941A2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Eclat-All Frequent </a:t>
            </a:r>
            <a:r>
              <a:rPr lang="en-US" dirty="0" err="1"/>
              <a:t>Itemsets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32D5-CDAD-17A5-176A-D964BA6F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4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Combination of </a:t>
            </a:r>
            <a:r>
              <a:rPr lang="en-US" dirty="0">
                <a:solidFill>
                  <a:srgbClr val="C00000"/>
                </a:solidFill>
              </a:rPr>
              <a:t>all frequent </a:t>
            </a:r>
            <a:r>
              <a:rPr lang="en-US" dirty="0" err="1">
                <a:solidFill>
                  <a:srgbClr val="C00000"/>
                </a:solidFill>
              </a:rPr>
              <a:t>itemsets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recognized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steps 2,3 are considered as the final result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93D8BF-1BE6-FC3C-EF24-9CBA66BBFC23}"/>
              </a:ext>
            </a:extLst>
          </p:cNvPr>
          <p:cNvGraphicFramePr>
            <a:graphicFrameLocks noGrp="1"/>
          </p:cNvGraphicFramePr>
          <p:nvPr/>
        </p:nvGraphicFramePr>
        <p:xfrm>
          <a:off x="7686998" y="579642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E1C3D-10A0-01BA-5B13-4BDC0222880F}"/>
              </a:ext>
            </a:extLst>
          </p:cNvPr>
          <p:cNvGraphicFramePr>
            <a:graphicFrameLocks noGrp="1"/>
          </p:cNvGraphicFramePr>
          <p:nvPr/>
        </p:nvGraphicFramePr>
        <p:xfrm>
          <a:off x="8722849" y="579642"/>
          <a:ext cx="857256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Milk</a:t>
                      </a:r>
                      <a:endParaRPr lang="en-GB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7B329D-5AFF-020B-1D64-6073F77A28E3}"/>
              </a:ext>
            </a:extLst>
          </p:cNvPr>
          <p:cNvGraphicFramePr>
            <a:graphicFrameLocks noGrp="1"/>
          </p:cNvGraphicFramePr>
          <p:nvPr/>
        </p:nvGraphicFramePr>
        <p:xfrm>
          <a:off x="9794419" y="579642"/>
          <a:ext cx="1000132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Diaper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04F9FE-EC7E-8BCC-9242-84BA08A4DE6B}"/>
              </a:ext>
            </a:extLst>
          </p:cNvPr>
          <p:cNvGraphicFramePr>
            <a:graphicFrameLocks noGrp="1"/>
          </p:cNvGraphicFramePr>
          <p:nvPr/>
        </p:nvGraphicFramePr>
        <p:xfrm>
          <a:off x="11080303" y="579642"/>
          <a:ext cx="857256" cy="13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4B3754-977B-644C-182D-9BEE9F6D7868}"/>
              </a:ext>
            </a:extLst>
          </p:cNvPr>
          <p:cNvGraphicFramePr>
            <a:graphicFrameLocks noGrp="1"/>
          </p:cNvGraphicFramePr>
          <p:nvPr/>
        </p:nvGraphicFramePr>
        <p:xfrm>
          <a:off x="7722717" y="2365592"/>
          <a:ext cx="1500198" cy="135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Milk}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22425-38CE-9260-EA60-4E8751015C44}"/>
              </a:ext>
            </a:extLst>
          </p:cNvPr>
          <p:cNvGraphicFramePr>
            <a:graphicFrameLocks noGrp="1"/>
          </p:cNvGraphicFramePr>
          <p:nvPr/>
        </p:nvGraphicFramePr>
        <p:xfrm>
          <a:off x="9520584" y="2365592"/>
          <a:ext cx="1643074" cy="135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{Bread, Diaper}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76A258-945E-F6F0-7D88-156DDCA9B9B9}"/>
              </a:ext>
            </a:extLst>
          </p:cNvPr>
          <p:cNvGraphicFramePr>
            <a:graphicFrameLocks noGrp="1"/>
          </p:cNvGraphicFramePr>
          <p:nvPr/>
        </p:nvGraphicFramePr>
        <p:xfrm>
          <a:off x="7722717" y="3865790"/>
          <a:ext cx="1500198" cy="135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{Milk,</a:t>
                      </a:r>
                      <a:r>
                        <a:rPr lang="en-GB" sz="1400" baseline="0" dirty="0"/>
                        <a:t> Diaper</a:t>
                      </a:r>
                      <a:r>
                        <a:rPr lang="en-GB" sz="14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BF8C4F-615F-476B-1383-0BA32B4BBD87}"/>
              </a:ext>
            </a:extLst>
          </p:cNvPr>
          <p:cNvGraphicFramePr>
            <a:graphicFrameLocks noGrp="1"/>
          </p:cNvGraphicFramePr>
          <p:nvPr/>
        </p:nvGraphicFramePr>
        <p:xfrm>
          <a:off x="7651279" y="5365988"/>
          <a:ext cx="1643074" cy="135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{Diaper, Beer}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800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7B15-16E0-7467-1880-94FC4C6D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Eclat Advantages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94B5-DB4D-F2EB-38AB-EF344838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Efficient Memory Usage</a:t>
            </a:r>
            <a:r>
              <a:rPr lang="en-US" dirty="0"/>
              <a:t>: Eclat operates in the </a:t>
            </a:r>
            <a:r>
              <a:rPr lang="en-US" dirty="0">
                <a:solidFill>
                  <a:srgbClr val="C00000"/>
                </a:solidFill>
              </a:rPr>
              <a:t>vertical</a:t>
            </a:r>
            <a:r>
              <a:rPr lang="en-US" dirty="0"/>
              <a:t> data format, which can be more </a:t>
            </a:r>
            <a:r>
              <a:rPr lang="en-US" dirty="0">
                <a:solidFill>
                  <a:srgbClr val="C00000"/>
                </a:solidFill>
              </a:rPr>
              <a:t>memory efficient </a:t>
            </a:r>
            <a:r>
              <a:rPr lang="en-US" dirty="0"/>
              <a:t>than horizontal formats when dealing with </a:t>
            </a:r>
            <a:r>
              <a:rPr lang="en-US" dirty="0">
                <a:solidFill>
                  <a:srgbClr val="C00000"/>
                </a:solidFill>
              </a:rPr>
              <a:t>sparse</a:t>
            </a:r>
            <a:r>
              <a:rPr lang="en-US" dirty="0"/>
              <a:t>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Fast Computation</a:t>
            </a:r>
            <a:r>
              <a:rPr lang="en-US" dirty="0"/>
              <a:t>: It </a:t>
            </a:r>
            <a:r>
              <a:rPr lang="en-US" dirty="0">
                <a:solidFill>
                  <a:srgbClr val="C00000"/>
                </a:solidFill>
              </a:rPr>
              <a:t>avoids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multiple scans </a:t>
            </a:r>
            <a:r>
              <a:rPr lang="en-US" dirty="0"/>
              <a:t>of the entire database, using </a:t>
            </a:r>
            <a:r>
              <a:rPr lang="en-US" dirty="0">
                <a:solidFill>
                  <a:srgbClr val="C00000"/>
                </a:solidFill>
              </a:rPr>
              <a:t>intersections</a:t>
            </a:r>
            <a:r>
              <a:rPr lang="en-US" dirty="0"/>
              <a:t> of TID-lists to directly compute itemset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Performance on Dense Datasets</a:t>
            </a:r>
            <a:r>
              <a:rPr lang="en-US" dirty="0"/>
              <a:t>: For </a:t>
            </a:r>
            <a:r>
              <a:rPr lang="en-US" dirty="0">
                <a:solidFill>
                  <a:srgbClr val="C00000"/>
                </a:solidFill>
              </a:rPr>
              <a:t>dense</a:t>
            </a:r>
            <a:r>
              <a:rPr lang="en-US" dirty="0"/>
              <a:t> datasets, where many items appear in many transactions, the size of TID-lists can grow large, leading to </a:t>
            </a:r>
            <a:r>
              <a:rPr lang="en-US" dirty="0">
                <a:solidFill>
                  <a:srgbClr val="C00000"/>
                </a:solidFill>
              </a:rPr>
              <a:t>computational overhead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More Suitable for Smaller Datasets</a:t>
            </a:r>
            <a:r>
              <a:rPr lang="en-US" dirty="0"/>
              <a:t>: For very </a:t>
            </a:r>
            <a:r>
              <a:rPr lang="en-US" dirty="0">
                <a:solidFill>
                  <a:srgbClr val="C00000"/>
                </a:solidFill>
              </a:rPr>
              <a:t>large datasets</a:t>
            </a:r>
            <a:r>
              <a:rPr lang="en-US" dirty="0"/>
              <a:t>, the depth-first approach can sometimes lead to </a:t>
            </a:r>
            <a:r>
              <a:rPr lang="en-US" dirty="0">
                <a:solidFill>
                  <a:srgbClr val="C00000"/>
                </a:solidFill>
              </a:rPr>
              <a:t>high memory </a:t>
            </a:r>
            <a:r>
              <a:rPr lang="en-US" dirty="0"/>
              <a:t>usage due to recursion.</a:t>
            </a:r>
          </a:p>
          <a:p>
            <a:r>
              <a:rPr lang="en-US" b="1" dirty="0"/>
              <a:t>Parallelization</a:t>
            </a:r>
            <a:r>
              <a:rPr lang="en-US" dirty="0"/>
              <a:t>: Eclat can be </a:t>
            </a:r>
            <a:r>
              <a:rPr lang="en-US" dirty="0">
                <a:solidFill>
                  <a:srgbClr val="C00000"/>
                </a:solidFill>
              </a:rPr>
              <a:t>parallelized</a:t>
            </a:r>
            <a:r>
              <a:rPr lang="en-US" dirty="0"/>
              <a:t> to exploit multi-core and distributed systems, which helps speed up computation by </a:t>
            </a:r>
            <a:r>
              <a:rPr lang="en-US" dirty="0">
                <a:solidFill>
                  <a:srgbClr val="C00000"/>
                </a:solidFill>
              </a:rPr>
              <a:t>distributing</a:t>
            </a:r>
            <a:r>
              <a:rPr lang="en-US" dirty="0"/>
              <a:t> intersecting TID-lists across different processors or machines. 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C6779A-2F59-AD6E-8306-6BBD46FB2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52372"/>
              </p:ext>
            </p:extLst>
          </p:nvPr>
        </p:nvGraphicFramePr>
        <p:xfrm>
          <a:off x="10960891" y="4981421"/>
          <a:ext cx="785818" cy="164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>
                  <a:extLst>
                    <a:ext uri="{9D8B030D-6E8A-4147-A177-3AD203B41FA5}">
                      <a16:colId xmlns:a16="http://schemas.microsoft.com/office/drawing/2014/main" val="1153928438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r>
                        <a:rPr lang="en-GB" sz="1400" dirty="0"/>
                        <a:t>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540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8942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97429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58472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4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57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pc="-95" dirty="0"/>
              <a:t>Association Rule Mining</a:t>
            </a:r>
          </a:p>
        </p:txBody>
      </p:sp>
      <p:sp>
        <p:nvSpPr>
          <p:cNvPr id="123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10507"/>
            <a:ext cx="11201399" cy="2532063"/>
          </a:xfrm>
        </p:spPr>
        <p:txBody>
          <a:bodyPr>
            <a:noAutofit/>
          </a:bodyPr>
          <a:lstStyle/>
          <a:p>
            <a:r>
              <a:rPr lang="en-US" altLang="en-US" sz="2600" dirty="0"/>
              <a:t>Association rules </a:t>
            </a:r>
            <a:r>
              <a:rPr lang="en-US" altLang="en-US" sz="2600" dirty="0">
                <a:solidFill>
                  <a:srgbClr val="C00000"/>
                </a:solidFill>
              </a:rPr>
              <a:t>predict</a:t>
            </a:r>
            <a:r>
              <a:rPr lang="en-US" altLang="en-US" sz="2600" dirty="0"/>
              <a:t> the </a:t>
            </a:r>
            <a:r>
              <a:rPr lang="en-US" altLang="en-US" sz="2600" dirty="0">
                <a:solidFill>
                  <a:srgbClr val="C00000"/>
                </a:solidFill>
              </a:rPr>
              <a:t>occurrence of items </a:t>
            </a:r>
            <a:r>
              <a:rPr lang="en-US" altLang="en-US" sz="2600" dirty="0"/>
              <a:t>based on the occurrences of </a:t>
            </a:r>
            <a:r>
              <a:rPr lang="en-US" altLang="en-US" sz="2600" dirty="0">
                <a:solidFill>
                  <a:srgbClr val="C00000"/>
                </a:solidFill>
              </a:rPr>
              <a:t>other items</a:t>
            </a:r>
          </a:p>
          <a:p>
            <a:r>
              <a:rPr lang="en-US" altLang="en-US" sz="2600" dirty="0"/>
              <a:t>They can be used to </a:t>
            </a:r>
            <a:r>
              <a:rPr lang="en-US" altLang="en-US" sz="2600" dirty="0">
                <a:solidFill>
                  <a:srgbClr val="C00000"/>
                </a:solidFill>
              </a:rPr>
              <a:t>extract patterns</a:t>
            </a:r>
            <a:r>
              <a:rPr lang="en-US" altLang="en-US" sz="2600" dirty="0">
                <a:solidFill>
                  <a:srgbClr val="FF0000"/>
                </a:solidFill>
              </a:rPr>
              <a:t> </a:t>
            </a:r>
            <a:r>
              <a:rPr lang="en-US" altLang="en-US" sz="2600" dirty="0"/>
              <a:t>inside the data (e.g., buying pattern, genetic patterns, behavioral patterns, etc.)</a:t>
            </a:r>
          </a:p>
          <a:p>
            <a:r>
              <a:rPr lang="en-US" sz="2600" dirty="0"/>
              <a:t>Association rules are </a:t>
            </a:r>
            <a:r>
              <a:rPr lang="en-US" sz="2600" dirty="0">
                <a:solidFill>
                  <a:srgbClr val="C00000"/>
                </a:solidFill>
              </a:rPr>
              <a:t>directional</a:t>
            </a:r>
            <a:r>
              <a:rPr lang="en-US" sz="2600" dirty="0"/>
              <a:t>, but they don't </a:t>
            </a:r>
            <a:r>
              <a:rPr lang="en-US" sz="2600" dirty="0">
                <a:solidFill>
                  <a:srgbClr val="C00000"/>
                </a:solidFill>
              </a:rPr>
              <a:t>not consider the order </a:t>
            </a:r>
            <a:r>
              <a:rPr lang="en-US" sz="2600" dirty="0"/>
              <a:t>of items </a:t>
            </a:r>
          </a:p>
          <a:p>
            <a:pPr marL="0" indent="0">
              <a:buNone/>
            </a:pPr>
            <a:r>
              <a:rPr lang="en-US" sz="2400" i="1" dirty="0"/>
              <a:t>    </a:t>
            </a:r>
            <a:r>
              <a:rPr lang="en-US" sz="2000" i="1" dirty="0"/>
              <a:t>X </a:t>
            </a:r>
            <a:r>
              <a:rPr lang="en-US" sz="2000" i="1" dirty="0">
                <a:sym typeface="Symbol" pitchFamily="18" charset="2"/>
              </a:rPr>
              <a:t> Y</a:t>
            </a:r>
            <a:r>
              <a:rPr lang="en-US" sz="2000" dirty="0">
                <a:sym typeface="Symbol" pitchFamily="18" charset="2"/>
              </a:rPr>
              <a:t>  can be </a:t>
            </a:r>
            <a:r>
              <a:rPr lang="en-US" sz="2000" dirty="0">
                <a:solidFill>
                  <a:srgbClr val="C00000"/>
                </a:solidFill>
                <a:sym typeface="Symbol" pitchFamily="18" charset="2"/>
              </a:rPr>
              <a:t>different</a:t>
            </a:r>
            <a:r>
              <a:rPr lang="en-US" sz="2000" dirty="0">
                <a:sym typeface="Symbol" pitchFamily="18" charset="2"/>
              </a:rPr>
              <a:t> from </a:t>
            </a:r>
            <a:r>
              <a:rPr lang="en-US" sz="2000" i="1" dirty="0"/>
              <a:t>Y </a:t>
            </a:r>
            <a:r>
              <a:rPr lang="en-US" sz="2000" i="1" dirty="0">
                <a:sym typeface="Symbol" pitchFamily="18" charset="2"/>
              </a:rPr>
              <a:t> X</a:t>
            </a:r>
            <a:r>
              <a:rPr lang="en-US" sz="2000" dirty="0">
                <a:sym typeface="Symbol" pitchFamily="18" charset="2"/>
              </a:rPr>
              <a:t>   </a:t>
            </a:r>
            <a:r>
              <a:rPr lang="en-US" sz="2000" dirty="0">
                <a:solidFill>
                  <a:srgbClr val="C00000"/>
                </a:solidFill>
                <a:sym typeface="Symbol" pitchFamily="18" charset="2"/>
              </a:rPr>
              <a:t>no symmetry </a:t>
            </a:r>
            <a:r>
              <a:rPr lang="en-US" sz="2000" dirty="0">
                <a:sym typeface="Symbol" pitchFamily="18" charset="2"/>
              </a:rPr>
              <a:t>(</a:t>
            </a:r>
            <a:r>
              <a:rPr lang="en-US" sz="2000" dirty="0">
                <a:solidFill>
                  <a:srgbClr val="C00000"/>
                </a:solidFill>
                <a:sym typeface="Symbol" pitchFamily="18" charset="2"/>
              </a:rPr>
              <a:t>unlike correlation</a:t>
            </a:r>
            <a:r>
              <a:rPr lang="en-US" sz="2000" dirty="0">
                <a:sym typeface="Symbol" pitchFamily="18" charset="2"/>
              </a:rPr>
              <a:t>)</a:t>
            </a:r>
          </a:p>
          <a:p>
            <a:pPr marL="0" indent="0">
              <a:buNone/>
            </a:pPr>
            <a:r>
              <a:rPr lang="en-US" sz="2000" i="1" dirty="0"/>
              <a:t>    X, Y </a:t>
            </a:r>
            <a:r>
              <a:rPr lang="en-US" sz="2000" i="1" dirty="0">
                <a:sym typeface="Symbol" pitchFamily="18" charset="2"/>
              </a:rPr>
              <a:t> U,V is equal to </a:t>
            </a:r>
            <a:r>
              <a:rPr lang="en-US" sz="2000" i="1" dirty="0"/>
              <a:t>Y, X </a:t>
            </a:r>
            <a:r>
              <a:rPr lang="en-US" sz="2000" i="1" dirty="0">
                <a:sym typeface="Symbol" pitchFamily="18" charset="2"/>
              </a:rPr>
              <a:t> V,U   </a:t>
            </a:r>
            <a:r>
              <a:rPr lang="en-US" sz="2000" i="1" dirty="0">
                <a:solidFill>
                  <a:srgbClr val="C00000"/>
                </a:solidFill>
                <a:sym typeface="Symbol" pitchFamily="18" charset="2"/>
              </a:rPr>
              <a:t>no order in items</a:t>
            </a:r>
            <a:endParaRPr lang="en-US" sz="2000" dirty="0">
              <a:solidFill>
                <a:srgbClr val="C00000"/>
              </a:solidFill>
              <a:sym typeface="Symbol" pitchFamily="18" charset="2"/>
            </a:endParaRPr>
          </a:p>
          <a:p>
            <a:endParaRPr lang="en-US" altLang="en-US" sz="2400" dirty="0">
              <a:solidFill>
                <a:srgbClr val="FF0000"/>
              </a:solidFill>
            </a:endParaRPr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F97DD7-2CF0-65F9-53DE-CC1CBD227476}"/>
              </a:ext>
            </a:extLst>
          </p:cNvPr>
          <p:cNvSpPr txBox="1"/>
          <p:nvPr/>
        </p:nvSpPr>
        <p:spPr>
          <a:xfrm>
            <a:off x="5943599" y="6627214"/>
            <a:ext cx="6096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https://www.semanticscholar.org/paper/Association-Rule-Mining-among-web-pages-for-Usage-Mohan-Gopal/2e7bb4d487e8004f826bd8241c3c88a17975daf1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310F0-4BBA-FF43-513E-38565A57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29" y="4177470"/>
            <a:ext cx="3766611" cy="23154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D6008B5-489E-FFD5-0814-28996C0EA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001073"/>
              </p:ext>
            </p:extLst>
          </p:nvPr>
        </p:nvGraphicFramePr>
        <p:xfrm>
          <a:off x="8392886" y="4191524"/>
          <a:ext cx="3639458" cy="257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013280" imgH="2844720" progId="">
                  <p:embed/>
                </p:oleObj>
              </mc:Choice>
              <mc:Fallback>
                <p:oleObj name="PBrush" r:id="rId2" imgW="4013280" imgH="284472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2A9382B-72B6-9474-0C09-5F2B1F2A9E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2886" y="4191524"/>
                        <a:ext cx="3639458" cy="2579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6352" y="242371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spc="-95" dirty="0"/>
              <a:t>Reducing Number of Comparisons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726" y="1595609"/>
            <a:ext cx="10675344" cy="466197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>
                <a:ea typeface="新細明體" charset="-120"/>
              </a:rPr>
              <a:t>One solution to reduce comparisons is to use data structures accelerate process: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chemeClr val="accent1">
                    <a:lumMod val="50000"/>
                  </a:schemeClr>
                </a:solidFill>
              </a:rPr>
              <a:t>To reduce the number of comparisons, store the candidates in a </a:t>
            </a:r>
            <a:r>
              <a:rPr lang="en-US" altLang="zh-TW" sz="2200" dirty="0">
                <a:solidFill>
                  <a:srgbClr val="C00000"/>
                </a:solidFill>
              </a:rPr>
              <a:t>tree structure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(frequent pattern-tree)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Avoid explicit candidate generation</a:t>
            </a:r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b="1" dirty="0"/>
              <a:t>FP-Growth</a:t>
            </a:r>
          </a:p>
          <a:p>
            <a:pPr lvl="1"/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Use a compressed representation of the database using an </a:t>
            </a:r>
            <a:r>
              <a:rPr lang="en-US" sz="2200" dirty="0">
                <a:solidFill>
                  <a:srgbClr val="C00000"/>
                </a:solidFill>
              </a:rPr>
              <a:t>FP-tree</a:t>
            </a:r>
          </a:p>
          <a:p>
            <a:pPr lvl="1"/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Once an FP-tree has been constructed, it uses a recursive </a:t>
            </a:r>
            <a:r>
              <a:rPr lang="en-US" sz="2200" dirty="0">
                <a:solidFill>
                  <a:srgbClr val="C00000"/>
                </a:solidFill>
              </a:rPr>
              <a:t>divide-and-conquer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approach to mine the frequent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</a:rPr>
              <a:t>itemsets</a:t>
            </a:r>
            <a:endParaRPr lang="en-US" sz="22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TW" sz="1800" dirty="0">
              <a:solidFill>
                <a:schemeClr val="accent6">
                  <a:lumMod val="75000"/>
                </a:schemeClr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4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95" dirty="0"/>
              <a:t>FP-Tree Construction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01193" y="3274552"/>
            <a:ext cx="8416925" cy="432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The transaction database - Example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chemeClr val="accent1">
                    <a:lumMod val="50000"/>
                  </a:schemeClr>
                </a:solidFill>
              </a:rPr>
              <a:t>    minimum support threshold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 = 3</a:t>
            </a:r>
          </a:p>
        </p:txBody>
      </p:sp>
      <p:graphicFrame>
        <p:nvGraphicFramePr>
          <p:cNvPr id="167986" name="Group 5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0284431"/>
              </p:ext>
            </p:extLst>
          </p:nvPr>
        </p:nvGraphicFramePr>
        <p:xfrm>
          <a:off x="3062286" y="3747867"/>
          <a:ext cx="3033713" cy="2487613"/>
        </p:xfrm>
        <a:graphic>
          <a:graphicData uri="http://schemas.openxmlformats.org/drawingml/2006/table">
            <a:tbl>
              <a:tblPr/>
              <a:tblGrid>
                <a:gridCol w="652463">
                  <a:extLst>
                    <a:ext uri="{9D8B030D-6E8A-4147-A177-3AD203B41FA5}">
                      <a16:colId xmlns:a16="http://schemas.microsoft.com/office/drawing/2014/main" val="366569282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136477958"/>
                    </a:ext>
                  </a:extLst>
                </a:gridCol>
              </a:tblGrid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 Bought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551026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f,a,c,d,g,i,m,p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182734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a,b,c,f,l,m,o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0968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b,f,h,j,o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490680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b,c,k,s,p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89577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a,f,c,e,l,p,m,n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1139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556A94-9600-E723-F293-828DD0123BC6}"/>
              </a:ext>
            </a:extLst>
          </p:cNvPr>
          <p:cNvSpPr txBox="1"/>
          <p:nvPr/>
        </p:nvSpPr>
        <p:spPr>
          <a:xfrm>
            <a:off x="609600" y="1223449"/>
            <a:ext cx="111738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600" dirty="0"/>
              <a:t>Converts transactions in dataset to a </a:t>
            </a:r>
            <a:r>
              <a:rPr lang="en-US" altLang="en-US" sz="2600" dirty="0">
                <a:solidFill>
                  <a:srgbClr val="C00000"/>
                </a:solidFill>
              </a:rPr>
              <a:t>compressed</a:t>
            </a:r>
            <a:r>
              <a:rPr lang="en-US" altLang="en-US" sz="2600" dirty="0"/>
              <a:t> structure using an </a:t>
            </a:r>
            <a:r>
              <a:rPr lang="en-US" altLang="en-US" sz="2600" dirty="0">
                <a:solidFill>
                  <a:srgbClr val="C00000"/>
                </a:solidFill>
              </a:rPr>
              <a:t>FP-tree: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/>
              <a:t>FP-tree contains only </a:t>
            </a:r>
            <a:r>
              <a:rPr lang="en-US" altLang="en-US" sz="2600" dirty="0">
                <a:solidFill>
                  <a:srgbClr val="C00000"/>
                </a:solidFill>
              </a:rPr>
              <a:t>frequent </a:t>
            </a:r>
            <a:r>
              <a:rPr lang="en-US" altLang="en-US" sz="2600" dirty="0" err="1">
                <a:solidFill>
                  <a:srgbClr val="C00000"/>
                </a:solidFill>
              </a:rPr>
              <a:t>itemsets</a:t>
            </a:r>
            <a:endParaRPr lang="en-US" altLang="en-US" sz="26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Frequent </a:t>
            </a:r>
            <a:r>
              <a:rPr lang="en-US" sz="2800" dirty="0" err="1"/>
              <a:t>itemsets</a:t>
            </a:r>
            <a:r>
              <a:rPr lang="en-US" sz="2800" dirty="0"/>
              <a:t> often share </a:t>
            </a:r>
            <a:r>
              <a:rPr lang="en-US" sz="2800" dirty="0">
                <a:solidFill>
                  <a:srgbClr val="C00000"/>
                </a:solidFill>
              </a:rPr>
              <a:t>common prefixes</a:t>
            </a:r>
            <a:r>
              <a:rPr lang="en-US" sz="2800" dirty="0"/>
              <a:t>, which is </a:t>
            </a:r>
            <a:r>
              <a:rPr lang="en-US" sz="2800" dirty="0">
                <a:solidFill>
                  <a:srgbClr val="C00000"/>
                </a:solidFill>
              </a:rPr>
              <a:t>not replicated </a:t>
            </a:r>
            <a:r>
              <a:rPr lang="en-US" sz="2800" dirty="0"/>
              <a:t>in tree (more frequent items appear near to the root)</a:t>
            </a:r>
            <a:endParaRPr lang="en-US" alt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4034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13551" y="118339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spc="-95" dirty="0"/>
              <a:t>FP-Tree Construction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3551" y="1371600"/>
            <a:ext cx="11391441" cy="4114800"/>
          </a:xfrm>
        </p:spPr>
        <p:txBody>
          <a:bodyPr/>
          <a:lstStyle/>
          <a:p>
            <a:r>
              <a:rPr lang="en-US" altLang="zh-CN" sz="2400" b="1" dirty="0"/>
              <a:t>First Scan</a:t>
            </a:r>
            <a:r>
              <a:rPr lang="en-US" altLang="zh-CN" sz="2400" dirty="0"/>
              <a:t>: </a:t>
            </a:r>
            <a:r>
              <a:rPr lang="en-US" altLang="zh-CN" sz="2400" dirty="0">
                <a:solidFill>
                  <a:srgbClr val="C00000"/>
                </a:solidFill>
              </a:rPr>
              <a:t>count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C00000"/>
                </a:solidFill>
              </a:rPr>
              <a:t>sort</a:t>
            </a:r>
          </a:p>
          <a:p>
            <a:pPr lvl="1"/>
            <a:r>
              <a:rPr lang="en-US" altLang="zh-CN" sz="2000" dirty="0"/>
              <a:t>count the frequencies of each item </a:t>
            </a:r>
          </a:p>
          <a:p>
            <a:pPr marL="457200" lvl="1" indent="0">
              <a:buNone/>
            </a:pPr>
            <a:r>
              <a:rPr lang="en-US" altLang="zh-CN" sz="2000" dirty="0"/>
              <a:t>    { (a:3), (b:3), (c:4), (d:1), (e:1), (f:4), (g:1), (h:1), (i:1), (j:1), (k:1), (l:2), (m:3), (n:1), (o:2), (p:3)}</a:t>
            </a:r>
          </a:p>
          <a:p>
            <a:pPr lvl="1"/>
            <a:r>
              <a:rPr lang="en-US" altLang="zh-CN" sz="2000" dirty="0"/>
              <a:t>collect </a:t>
            </a:r>
            <a:r>
              <a:rPr lang="en-US" altLang="zh-CN" sz="2000" dirty="0">
                <a:solidFill>
                  <a:srgbClr val="C00000"/>
                </a:solidFill>
              </a:rPr>
              <a:t>length-1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frequent</a:t>
            </a:r>
            <a:r>
              <a:rPr lang="en-US" altLang="zh-CN" sz="2000" dirty="0"/>
              <a:t> items, then </a:t>
            </a:r>
            <a:r>
              <a:rPr lang="en-US" altLang="zh-CN" sz="2000" dirty="0">
                <a:solidFill>
                  <a:srgbClr val="C00000"/>
                </a:solidFill>
              </a:rPr>
              <a:t>sort</a:t>
            </a:r>
            <a:r>
              <a:rPr lang="en-US" altLang="zh-CN" sz="2000" dirty="0"/>
              <a:t> them in support descending order into L, frequent item list.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/>
              <a:t>   L = {(f:4), (c:4), (a:3), (b:3), (m:3), (p:3)}</a:t>
            </a:r>
          </a:p>
        </p:txBody>
      </p:sp>
      <p:graphicFrame>
        <p:nvGraphicFramePr>
          <p:cNvPr id="4" name="Group 50"/>
          <p:cNvGraphicFramePr>
            <a:graphicFrameLocks/>
          </p:cNvGraphicFramePr>
          <p:nvPr/>
        </p:nvGraphicFramePr>
        <p:xfrm>
          <a:off x="5809388" y="3624942"/>
          <a:ext cx="5953125" cy="2487613"/>
        </p:xfrm>
        <a:graphic>
          <a:graphicData uri="http://schemas.openxmlformats.org/drawingml/2006/table">
            <a:tbl>
              <a:tblPr/>
              <a:tblGrid>
                <a:gridCol w="652463">
                  <a:extLst>
                    <a:ext uri="{9D8B030D-6E8A-4147-A177-3AD203B41FA5}">
                      <a16:colId xmlns:a16="http://schemas.microsoft.com/office/drawing/2014/main" val="366569282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136477958"/>
                    </a:ext>
                  </a:extLst>
                </a:gridCol>
                <a:gridCol w="2919412">
                  <a:extLst>
                    <a:ext uri="{9D8B030D-6E8A-4147-A177-3AD203B41FA5}">
                      <a16:colId xmlns:a16="http://schemas.microsoft.com/office/drawing/2014/main" val="1713642767"/>
                    </a:ext>
                  </a:extLst>
                </a:gridCol>
              </a:tblGrid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 Bought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(Ordered) Frequent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551026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f,a,c,d,g,i,m,p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f,c,a,m,p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182734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a,b,c,f,l,m,o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f,c,a,b,m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0968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b,f,h,j,o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490680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b,c,k,s,p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c,b,p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89577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a,f,c,e,l,p,m,n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f,c,a,m,p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1139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4D0CCC-094D-E529-9819-026B937E8B50}"/>
              </a:ext>
            </a:extLst>
          </p:cNvPr>
          <p:cNvSpPr txBox="1"/>
          <p:nvPr/>
        </p:nvSpPr>
        <p:spPr>
          <a:xfrm>
            <a:off x="9349837" y="3255610"/>
            <a:ext cx="191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1">
                    <a:lumMod val="50000"/>
                  </a:schemeClr>
                </a:solidFill>
              </a:rPr>
              <a:t> min-support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 = 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534E2-D35B-A318-E58C-89C3F8FC93B6}"/>
              </a:ext>
            </a:extLst>
          </p:cNvPr>
          <p:cNvSpPr txBox="1"/>
          <p:nvPr/>
        </p:nvSpPr>
        <p:spPr>
          <a:xfrm>
            <a:off x="1242151" y="3962399"/>
            <a:ext cx="40047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tree structure most </a:t>
            </a:r>
            <a:r>
              <a:rPr lang="en-US" sz="2000" dirty="0">
                <a:solidFill>
                  <a:srgbClr val="C00000"/>
                </a:solidFill>
              </a:rPr>
              <a:t>frequent</a:t>
            </a:r>
            <a:r>
              <a:rPr lang="en-US" sz="2000" dirty="0"/>
              <a:t> nodes should be at higher levels</a:t>
            </a:r>
          </a:p>
          <a:p>
            <a:r>
              <a:rPr lang="en-US" sz="2000" dirty="0"/>
              <a:t>For this purpose, </a:t>
            </a:r>
            <a:r>
              <a:rPr lang="en-US" sz="2000" dirty="0">
                <a:solidFill>
                  <a:srgbClr val="C00000"/>
                </a:solidFill>
              </a:rPr>
              <a:t>sorting</a:t>
            </a:r>
            <a:r>
              <a:rPr lang="en-US" sz="2000" dirty="0"/>
              <a:t> is required</a:t>
            </a:r>
          </a:p>
        </p:txBody>
      </p:sp>
    </p:spTree>
    <p:extLst>
      <p:ext uri="{BB962C8B-B14F-4D97-AF65-F5344CB8AC3E}">
        <p14:creationId xmlns:p14="http://schemas.microsoft.com/office/powerpoint/2010/main" val="2026377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285750"/>
            <a:ext cx="7772400" cy="1143000"/>
          </a:xfrm>
        </p:spPr>
        <p:txBody>
          <a:bodyPr/>
          <a:lstStyle/>
          <a:p>
            <a:pPr algn="ctr"/>
            <a:r>
              <a:rPr lang="en-US" altLang="zh-CN" spc="-95" dirty="0"/>
              <a:t>FP-Tree Construction </a:t>
            </a:r>
          </a:p>
        </p:txBody>
      </p:sp>
      <p:grpSp>
        <p:nvGrpSpPr>
          <p:cNvPr id="179404" name="Group 204"/>
          <p:cNvGrpSpPr>
            <a:grpSpLocks/>
          </p:cNvGrpSpPr>
          <p:nvPr/>
        </p:nvGrpSpPr>
        <p:grpSpPr bwMode="auto">
          <a:xfrm>
            <a:off x="5583681" y="2117726"/>
            <a:ext cx="1666875" cy="4465638"/>
            <a:chOff x="769" y="1306"/>
            <a:chExt cx="1050" cy="2813"/>
          </a:xfrm>
        </p:grpSpPr>
        <p:grpSp>
          <p:nvGrpSpPr>
            <p:cNvPr id="179207" name="Group 7"/>
            <p:cNvGrpSpPr>
              <a:grpSpLocks/>
            </p:cNvGrpSpPr>
            <p:nvPr/>
          </p:nvGrpSpPr>
          <p:grpSpPr bwMode="auto">
            <a:xfrm>
              <a:off x="775" y="1306"/>
              <a:ext cx="1044" cy="2324"/>
              <a:chOff x="2468" y="2231"/>
              <a:chExt cx="1044" cy="2324"/>
            </a:xfrm>
          </p:grpSpPr>
          <p:grpSp>
            <p:nvGrpSpPr>
              <p:cNvPr id="179208" name="Group 8"/>
              <p:cNvGrpSpPr>
                <a:grpSpLocks/>
              </p:cNvGrpSpPr>
              <p:nvPr/>
            </p:nvGrpSpPr>
            <p:grpSpPr bwMode="auto">
              <a:xfrm>
                <a:off x="3058" y="2231"/>
                <a:ext cx="454" cy="327"/>
                <a:chOff x="4649" y="1496"/>
                <a:chExt cx="454" cy="327"/>
              </a:xfrm>
            </p:grpSpPr>
            <p:sp>
              <p:nvSpPr>
                <p:cNvPr id="179209" name="Oval 9"/>
                <p:cNvSpPr>
                  <a:spLocks noChangeArrowheads="1"/>
                </p:cNvSpPr>
                <p:nvPr/>
              </p:nvSpPr>
              <p:spPr bwMode="auto">
                <a:xfrm>
                  <a:off x="4649" y="1496"/>
                  <a:ext cx="454" cy="327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1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767" y="1579"/>
                  <a:ext cx="29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/>
                    <a:t>root</a:t>
                  </a:r>
                </a:p>
              </p:txBody>
            </p:sp>
          </p:grpSp>
          <p:sp>
            <p:nvSpPr>
              <p:cNvPr id="179211" name="Line 11"/>
              <p:cNvSpPr>
                <a:spLocks noChangeShapeType="1"/>
              </p:cNvSpPr>
              <p:nvPr/>
            </p:nvSpPr>
            <p:spPr bwMode="auto">
              <a:xfrm flipH="1">
                <a:off x="2834" y="2411"/>
                <a:ext cx="224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79212" name="Group 12"/>
              <p:cNvGrpSpPr>
                <a:grpSpLocks/>
              </p:cNvGrpSpPr>
              <p:nvPr/>
            </p:nvGrpSpPr>
            <p:grpSpPr bwMode="auto">
              <a:xfrm>
                <a:off x="2468" y="2618"/>
                <a:ext cx="454" cy="1937"/>
                <a:chOff x="4059" y="1883"/>
                <a:chExt cx="454" cy="1937"/>
              </a:xfrm>
            </p:grpSpPr>
            <p:sp>
              <p:nvSpPr>
                <p:cNvPr id="179213" name="Line 13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2155"/>
                  <a:ext cx="0" cy="18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14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2564"/>
                  <a:ext cx="0" cy="1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15" name="Line 15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2949"/>
                  <a:ext cx="0" cy="1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16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3362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79217" name="Group 17"/>
                <p:cNvGrpSpPr>
                  <a:grpSpLocks/>
                </p:cNvGrpSpPr>
                <p:nvPr/>
              </p:nvGrpSpPr>
              <p:grpSpPr bwMode="auto">
                <a:xfrm>
                  <a:off x="4059" y="1883"/>
                  <a:ext cx="454" cy="327"/>
                  <a:chOff x="4059" y="1883"/>
                  <a:chExt cx="454" cy="327"/>
                </a:xfrm>
              </p:grpSpPr>
              <p:sp>
                <p:nvSpPr>
                  <p:cNvPr id="179218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1883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19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1963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f : 1</a:t>
                    </a:r>
                  </a:p>
                </p:txBody>
              </p:sp>
            </p:grpSp>
            <p:grpSp>
              <p:nvGrpSpPr>
                <p:cNvPr id="179220" name="Group 20"/>
                <p:cNvGrpSpPr>
                  <a:grpSpLocks/>
                </p:cNvGrpSpPr>
                <p:nvPr/>
              </p:nvGrpSpPr>
              <p:grpSpPr bwMode="auto">
                <a:xfrm>
                  <a:off x="4059" y="2676"/>
                  <a:ext cx="454" cy="327"/>
                  <a:chOff x="4059" y="2676"/>
                  <a:chExt cx="454" cy="327"/>
                </a:xfrm>
              </p:grpSpPr>
              <p:sp>
                <p:nvSpPr>
                  <p:cNvPr id="179221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2676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2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2761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a : 1</a:t>
                    </a:r>
                  </a:p>
                </p:txBody>
              </p:sp>
            </p:grpSp>
            <p:grpSp>
              <p:nvGrpSpPr>
                <p:cNvPr id="179223" name="Group 23"/>
                <p:cNvGrpSpPr>
                  <a:grpSpLocks/>
                </p:cNvGrpSpPr>
                <p:nvPr/>
              </p:nvGrpSpPr>
              <p:grpSpPr bwMode="auto">
                <a:xfrm>
                  <a:off x="4059" y="3085"/>
                  <a:ext cx="454" cy="327"/>
                  <a:chOff x="4059" y="3085"/>
                  <a:chExt cx="454" cy="327"/>
                </a:xfrm>
              </p:grpSpPr>
              <p:sp>
                <p:nvSpPr>
                  <p:cNvPr id="179224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3085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25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3176"/>
                    <a:ext cx="35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dirty="0"/>
                      <a:t>m : 1</a:t>
                    </a:r>
                  </a:p>
                </p:txBody>
              </p:sp>
            </p:grpSp>
            <p:grpSp>
              <p:nvGrpSpPr>
                <p:cNvPr id="179226" name="Group 26"/>
                <p:cNvGrpSpPr>
                  <a:grpSpLocks/>
                </p:cNvGrpSpPr>
                <p:nvPr/>
              </p:nvGrpSpPr>
              <p:grpSpPr bwMode="auto">
                <a:xfrm>
                  <a:off x="4059" y="3493"/>
                  <a:ext cx="454" cy="327"/>
                  <a:chOff x="4059" y="3493"/>
                  <a:chExt cx="454" cy="327"/>
                </a:xfrm>
              </p:grpSpPr>
              <p:sp>
                <p:nvSpPr>
                  <p:cNvPr id="179227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3493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28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3584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p : 1</a:t>
                    </a:r>
                  </a:p>
                </p:txBody>
              </p:sp>
            </p:grpSp>
            <p:grpSp>
              <p:nvGrpSpPr>
                <p:cNvPr id="179229" name="Group 29"/>
                <p:cNvGrpSpPr>
                  <a:grpSpLocks/>
                </p:cNvGrpSpPr>
                <p:nvPr/>
              </p:nvGrpSpPr>
              <p:grpSpPr bwMode="auto">
                <a:xfrm>
                  <a:off x="4059" y="2287"/>
                  <a:ext cx="454" cy="327"/>
                  <a:chOff x="4059" y="2287"/>
                  <a:chExt cx="454" cy="327"/>
                </a:xfrm>
              </p:grpSpPr>
              <p:sp>
                <p:nvSpPr>
                  <p:cNvPr id="179230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2287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3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2374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c : 1</a:t>
                    </a:r>
                  </a:p>
                </p:txBody>
              </p:sp>
            </p:grpSp>
          </p:grpSp>
        </p:grp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769" y="3715"/>
              <a:ext cx="8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After trans 1 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(f,c,a,m,p)</a:t>
              </a:r>
              <a:endParaRPr lang="en-US" altLang="zh-CN"/>
            </a:p>
          </p:txBody>
        </p:sp>
      </p:grpSp>
      <p:grpSp>
        <p:nvGrpSpPr>
          <p:cNvPr id="179403" name="Group 203"/>
          <p:cNvGrpSpPr>
            <a:grpSpLocks/>
          </p:cNvGrpSpPr>
          <p:nvPr/>
        </p:nvGrpSpPr>
        <p:grpSpPr bwMode="auto">
          <a:xfrm>
            <a:off x="7766053" y="2195514"/>
            <a:ext cx="1657350" cy="4419601"/>
            <a:chOff x="1646" y="1335"/>
            <a:chExt cx="1044" cy="2784"/>
          </a:xfrm>
        </p:grpSpPr>
        <p:grpSp>
          <p:nvGrpSpPr>
            <p:cNvPr id="179288" name="Group 88"/>
            <p:cNvGrpSpPr>
              <a:grpSpLocks/>
            </p:cNvGrpSpPr>
            <p:nvPr/>
          </p:nvGrpSpPr>
          <p:grpSpPr bwMode="auto">
            <a:xfrm>
              <a:off x="1646" y="1335"/>
              <a:ext cx="1044" cy="2324"/>
              <a:chOff x="2783" y="1148"/>
              <a:chExt cx="1044" cy="2324"/>
            </a:xfrm>
          </p:grpSpPr>
          <p:grpSp>
            <p:nvGrpSpPr>
              <p:cNvPr id="179235" name="Group 35"/>
              <p:cNvGrpSpPr>
                <a:grpSpLocks/>
              </p:cNvGrpSpPr>
              <p:nvPr/>
            </p:nvGrpSpPr>
            <p:grpSpPr bwMode="auto">
              <a:xfrm>
                <a:off x="3373" y="1148"/>
                <a:ext cx="454" cy="327"/>
                <a:chOff x="4649" y="1496"/>
                <a:chExt cx="454" cy="327"/>
              </a:xfrm>
            </p:grpSpPr>
            <p:sp>
              <p:nvSpPr>
                <p:cNvPr id="179236" name="Oval 36"/>
                <p:cNvSpPr>
                  <a:spLocks noChangeArrowheads="1"/>
                </p:cNvSpPr>
                <p:nvPr/>
              </p:nvSpPr>
              <p:spPr bwMode="auto">
                <a:xfrm>
                  <a:off x="4649" y="1496"/>
                  <a:ext cx="454" cy="327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37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767" y="1579"/>
                  <a:ext cx="29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/>
                    <a:t>root</a:t>
                  </a:r>
                </a:p>
              </p:txBody>
            </p:sp>
          </p:grpSp>
          <p:sp>
            <p:nvSpPr>
              <p:cNvPr id="179253" name="Line 53"/>
              <p:cNvSpPr>
                <a:spLocks noChangeShapeType="1"/>
              </p:cNvSpPr>
              <p:nvPr/>
            </p:nvSpPr>
            <p:spPr bwMode="auto">
              <a:xfrm flipH="1">
                <a:off x="3149" y="1328"/>
                <a:ext cx="224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79259" name="Group 59"/>
              <p:cNvGrpSpPr>
                <a:grpSpLocks/>
              </p:cNvGrpSpPr>
              <p:nvPr/>
            </p:nvGrpSpPr>
            <p:grpSpPr bwMode="auto">
              <a:xfrm>
                <a:off x="3177" y="2586"/>
                <a:ext cx="650" cy="886"/>
                <a:chOff x="4453" y="2934"/>
                <a:chExt cx="650" cy="886"/>
              </a:xfrm>
            </p:grpSpPr>
            <p:sp>
              <p:nvSpPr>
                <p:cNvPr id="179260" name="Line 60"/>
                <p:cNvSpPr>
                  <a:spLocks noChangeShapeType="1"/>
                </p:cNvSpPr>
                <p:nvPr/>
              </p:nvSpPr>
              <p:spPr bwMode="auto">
                <a:xfrm flipH="1" flipV="1">
                  <a:off x="4453" y="2934"/>
                  <a:ext cx="290" cy="20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61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4840" y="3362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79262" name="Group 62"/>
                <p:cNvGrpSpPr>
                  <a:grpSpLocks/>
                </p:cNvGrpSpPr>
                <p:nvPr/>
              </p:nvGrpSpPr>
              <p:grpSpPr bwMode="auto">
                <a:xfrm>
                  <a:off x="4649" y="3085"/>
                  <a:ext cx="454" cy="327"/>
                  <a:chOff x="4649" y="3085"/>
                  <a:chExt cx="454" cy="327"/>
                </a:xfrm>
              </p:grpSpPr>
              <p:sp>
                <p:nvSpPr>
                  <p:cNvPr id="179263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4649" y="3085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64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67" y="3176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b : 1</a:t>
                    </a:r>
                  </a:p>
                </p:txBody>
              </p:sp>
            </p:grpSp>
            <p:grpSp>
              <p:nvGrpSpPr>
                <p:cNvPr id="179265" name="Group 65"/>
                <p:cNvGrpSpPr>
                  <a:grpSpLocks/>
                </p:cNvGrpSpPr>
                <p:nvPr/>
              </p:nvGrpSpPr>
              <p:grpSpPr bwMode="auto">
                <a:xfrm>
                  <a:off x="4649" y="3493"/>
                  <a:ext cx="454" cy="327"/>
                  <a:chOff x="4649" y="3493"/>
                  <a:chExt cx="454" cy="327"/>
                </a:xfrm>
              </p:grpSpPr>
              <p:sp>
                <p:nvSpPr>
                  <p:cNvPr id="17926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4649" y="3493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67" name="Text 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67" y="3584"/>
                    <a:ext cx="336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dirty="0"/>
                      <a:t>m : 1</a:t>
                    </a:r>
                  </a:p>
                </p:txBody>
              </p:sp>
            </p:grpSp>
          </p:grpSp>
          <p:grpSp>
            <p:nvGrpSpPr>
              <p:cNvPr id="179268" name="Group 68"/>
              <p:cNvGrpSpPr>
                <a:grpSpLocks/>
              </p:cNvGrpSpPr>
              <p:nvPr/>
            </p:nvGrpSpPr>
            <p:grpSpPr bwMode="auto">
              <a:xfrm>
                <a:off x="2783" y="1535"/>
                <a:ext cx="454" cy="1937"/>
                <a:chOff x="4059" y="1883"/>
                <a:chExt cx="454" cy="1937"/>
              </a:xfrm>
            </p:grpSpPr>
            <p:sp>
              <p:nvSpPr>
                <p:cNvPr id="179269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2155"/>
                  <a:ext cx="0" cy="18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70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2564"/>
                  <a:ext cx="0" cy="1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71" name="Line 71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2949"/>
                  <a:ext cx="0" cy="1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72" name="Line 72"/>
                <p:cNvSpPr>
                  <a:spLocks noChangeShapeType="1"/>
                </p:cNvSpPr>
                <p:nvPr/>
              </p:nvSpPr>
              <p:spPr bwMode="auto">
                <a:xfrm flipH="1" flipV="1">
                  <a:off x="4259" y="3362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79273" name="Group 73"/>
                <p:cNvGrpSpPr>
                  <a:grpSpLocks/>
                </p:cNvGrpSpPr>
                <p:nvPr/>
              </p:nvGrpSpPr>
              <p:grpSpPr bwMode="auto">
                <a:xfrm>
                  <a:off x="4059" y="1883"/>
                  <a:ext cx="454" cy="327"/>
                  <a:chOff x="4059" y="1883"/>
                  <a:chExt cx="454" cy="327"/>
                </a:xfrm>
              </p:grpSpPr>
              <p:sp>
                <p:nvSpPr>
                  <p:cNvPr id="179274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1883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75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1963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f : 2</a:t>
                    </a:r>
                  </a:p>
                </p:txBody>
              </p:sp>
            </p:grpSp>
            <p:grpSp>
              <p:nvGrpSpPr>
                <p:cNvPr id="179276" name="Group 76"/>
                <p:cNvGrpSpPr>
                  <a:grpSpLocks/>
                </p:cNvGrpSpPr>
                <p:nvPr/>
              </p:nvGrpSpPr>
              <p:grpSpPr bwMode="auto">
                <a:xfrm>
                  <a:off x="4059" y="2676"/>
                  <a:ext cx="454" cy="327"/>
                  <a:chOff x="4059" y="2676"/>
                  <a:chExt cx="454" cy="327"/>
                </a:xfrm>
              </p:grpSpPr>
              <p:sp>
                <p:nvSpPr>
                  <p:cNvPr id="179277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2676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78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2761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a : 2</a:t>
                    </a:r>
                  </a:p>
                </p:txBody>
              </p:sp>
            </p:grpSp>
            <p:grpSp>
              <p:nvGrpSpPr>
                <p:cNvPr id="179279" name="Group 79"/>
                <p:cNvGrpSpPr>
                  <a:grpSpLocks/>
                </p:cNvGrpSpPr>
                <p:nvPr/>
              </p:nvGrpSpPr>
              <p:grpSpPr bwMode="auto">
                <a:xfrm>
                  <a:off x="4059" y="3085"/>
                  <a:ext cx="454" cy="327"/>
                  <a:chOff x="4059" y="3085"/>
                  <a:chExt cx="454" cy="327"/>
                </a:xfrm>
              </p:grpSpPr>
              <p:sp>
                <p:nvSpPr>
                  <p:cNvPr id="179280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3085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81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3176"/>
                    <a:ext cx="35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dirty="0"/>
                      <a:t>m : 1</a:t>
                    </a:r>
                  </a:p>
                </p:txBody>
              </p:sp>
            </p:grpSp>
            <p:grpSp>
              <p:nvGrpSpPr>
                <p:cNvPr id="179282" name="Group 82"/>
                <p:cNvGrpSpPr>
                  <a:grpSpLocks/>
                </p:cNvGrpSpPr>
                <p:nvPr/>
              </p:nvGrpSpPr>
              <p:grpSpPr bwMode="auto">
                <a:xfrm>
                  <a:off x="4059" y="3493"/>
                  <a:ext cx="454" cy="327"/>
                  <a:chOff x="4059" y="3493"/>
                  <a:chExt cx="454" cy="327"/>
                </a:xfrm>
              </p:grpSpPr>
              <p:sp>
                <p:nvSpPr>
                  <p:cNvPr id="179283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3493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84" name="Text Box 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3584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p : 1</a:t>
                    </a:r>
                  </a:p>
                </p:txBody>
              </p:sp>
            </p:grpSp>
            <p:grpSp>
              <p:nvGrpSpPr>
                <p:cNvPr id="179285" name="Group 85"/>
                <p:cNvGrpSpPr>
                  <a:grpSpLocks/>
                </p:cNvGrpSpPr>
                <p:nvPr/>
              </p:nvGrpSpPr>
              <p:grpSpPr bwMode="auto">
                <a:xfrm>
                  <a:off x="4059" y="2287"/>
                  <a:ext cx="454" cy="327"/>
                  <a:chOff x="4059" y="2287"/>
                  <a:chExt cx="454" cy="327"/>
                </a:xfrm>
              </p:grpSpPr>
              <p:sp>
                <p:nvSpPr>
                  <p:cNvPr id="179286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2287"/>
                    <a:ext cx="454" cy="327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287" name="Text Box 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63" y="2374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/>
                      <a:t>c : 2</a:t>
                    </a:r>
                  </a:p>
                </p:txBody>
              </p:sp>
            </p:grpSp>
          </p:grpSp>
        </p:grpSp>
        <p:sp>
          <p:nvSpPr>
            <p:cNvPr id="179290" name="Text Box 90"/>
            <p:cNvSpPr txBox="1">
              <a:spLocks noChangeArrowheads="1"/>
            </p:cNvSpPr>
            <p:nvPr/>
          </p:nvSpPr>
          <p:spPr bwMode="auto">
            <a:xfrm>
              <a:off x="1735" y="3715"/>
              <a:ext cx="8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After trans 2 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(f,c,a,b,m)</a:t>
              </a:r>
            </a:p>
          </p:txBody>
        </p:sp>
      </p:grpSp>
      <p:grpSp>
        <p:nvGrpSpPr>
          <p:cNvPr id="179402" name="Group 202"/>
          <p:cNvGrpSpPr>
            <a:grpSpLocks/>
          </p:cNvGrpSpPr>
          <p:nvPr/>
        </p:nvGrpSpPr>
        <p:grpSpPr bwMode="auto">
          <a:xfrm>
            <a:off x="10161914" y="2208213"/>
            <a:ext cx="1679575" cy="4414838"/>
            <a:chOff x="2832" y="1338"/>
            <a:chExt cx="1058" cy="2781"/>
          </a:xfrm>
        </p:grpSpPr>
        <p:grpSp>
          <p:nvGrpSpPr>
            <p:cNvPr id="179345" name="Group 145"/>
            <p:cNvGrpSpPr>
              <a:grpSpLocks/>
            </p:cNvGrpSpPr>
            <p:nvPr/>
          </p:nvGrpSpPr>
          <p:grpSpPr bwMode="auto">
            <a:xfrm>
              <a:off x="2832" y="1338"/>
              <a:ext cx="1058" cy="2324"/>
              <a:chOff x="3005" y="1240"/>
              <a:chExt cx="1058" cy="2324"/>
            </a:xfrm>
          </p:grpSpPr>
          <p:grpSp>
            <p:nvGrpSpPr>
              <p:cNvPr id="179292" name="Group 92"/>
              <p:cNvGrpSpPr>
                <a:grpSpLocks/>
              </p:cNvGrpSpPr>
              <p:nvPr/>
            </p:nvGrpSpPr>
            <p:grpSpPr bwMode="auto">
              <a:xfrm>
                <a:off x="3595" y="1240"/>
                <a:ext cx="454" cy="327"/>
                <a:chOff x="4649" y="1496"/>
                <a:chExt cx="454" cy="327"/>
              </a:xfrm>
            </p:grpSpPr>
            <p:sp>
              <p:nvSpPr>
                <p:cNvPr id="179293" name="Oval 93"/>
                <p:cNvSpPr>
                  <a:spLocks noChangeArrowheads="1"/>
                </p:cNvSpPr>
                <p:nvPr/>
              </p:nvSpPr>
              <p:spPr bwMode="auto">
                <a:xfrm>
                  <a:off x="4649" y="1496"/>
                  <a:ext cx="454" cy="327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9294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4767" y="1579"/>
                  <a:ext cx="29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/>
                    <a:t>root</a:t>
                  </a:r>
                </a:p>
              </p:txBody>
            </p:sp>
          </p:grpSp>
          <p:grpSp>
            <p:nvGrpSpPr>
              <p:cNvPr id="179309" name="Group 109"/>
              <p:cNvGrpSpPr>
                <a:grpSpLocks/>
              </p:cNvGrpSpPr>
              <p:nvPr/>
            </p:nvGrpSpPr>
            <p:grpSpPr bwMode="auto">
              <a:xfrm>
                <a:off x="3005" y="1420"/>
                <a:ext cx="1058" cy="2144"/>
                <a:chOff x="4059" y="1676"/>
                <a:chExt cx="1058" cy="2144"/>
              </a:xfrm>
            </p:grpSpPr>
            <p:sp>
              <p:nvSpPr>
                <p:cNvPr id="179310" name="Line 110"/>
                <p:cNvSpPr>
                  <a:spLocks noChangeShapeType="1"/>
                </p:cNvSpPr>
                <p:nvPr/>
              </p:nvSpPr>
              <p:spPr bwMode="auto">
                <a:xfrm flipH="1">
                  <a:off x="4425" y="1676"/>
                  <a:ext cx="224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79311" name="Group 111"/>
                <p:cNvGrpSpPr>
                  <a:grpSpLocks/>
                </p:cNvGrpSpPr>
                <p:nvPr/>
              </p:nvGrpSpPr>
              <p:grpSpPr bwMode="auto">
                <a:xfrm>
                  <a:off x="4453" y="2139"/>
                  <a:ext cx="650" cy="475"/>
                  <a:chOff x="4453" y="2139"/>
                  <a:chExt cx="650" cy="475"/>
                </a:xfrm>
              </p:grpSpPr>
              <p:sp>
                <p:nvSpPr>
                  <p:cNvPr id="179312" name="Line 11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139"/>
                    <a:ext cx="290" cy="1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79313" name="Group 113"/>
                  <p:cNvGrpSpPr>
                    <a:grpSpLocks/>
                  </p:cNvGrpSpPr>
                  <p:nvPr/>
                </p:nvGrpSpPr>
                <p:grpSpPr bwMode="auto">
                  <a:xfrm>
                    <a:off x="4649" y="2287"/>
                    <a:ext cx="454" cy="327"/>
                    <a:chOff x="4649" y="2287"/>
                    <a:chExt cx="454" cy="327"/>
                  </a:xfrm>
                </p:grpSpPr>
                <p:sp>
                  <p:nvSpPr>
                    <p:cNvPr id="179314" name="Oval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15" name="Text Box 1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</p:grpSp>
            <p:grpSp>
              <p:nvGrpSpPr>
                <p:cNvPr id="179316" name="Group 116"/>
                <p:cNvGrpSpPr>
                  <a:grpSpLocks/>
                </p:cNvGrpSpPr>
                <p:nvPr/>
              </p:nvGrpSpPr>
              <p:grpSpPr bwMode="auto">
                <a:xfrm>
                  <a:off x="4453" y="2934"/>
                  <a:ext cx="664" cy="886"/>
                  <a:chOff x="4453" y="2934"/>
                  <a:chExt cx="664" cy="886"/>
                </a:xfrm>
              </p:grpSpPr>
              <p:sp>
                <p:nvSpPr>
                  <p:cNvPr id="179317" name="Line 11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934"/>
                    <a:ext cx="290" cy="2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318" name="Line 11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840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79319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4649" y="3085"/>
                    <a:ext cx="454" cy="327"/>
                    <a:chOff x="4649" y="3085"/>
                    <a:chExt cx="454" cy="327"/>
                  </a:xfrm>
                </p:grpSpPr>
                <p:sp>
                  <p:nvSpPr>
                    <p:cNvPr id="179320" name="Oval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085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21" name="Text Box 1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17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b : 1</a:t>
                      </a:r>
                    </a:p>
                  </p:txBody>
                </p:sp>
              </p:grpSp>
              <p:grpSp>
                <p:nvGrpSpPr>
                  <p:cNvPr id="179322" name="Group 122"/>
                  <p:cNvGrpSpPr>
                    <a:grpSpLocks/>
                  </p:cNvGrpSpPr>
                  <p:nvPr/>
                </p:nvGrpSpPr>
                <p:grpSpPr bwMode="auto">
                  <a:xfrm>
                    <a:off x="4649" y="3493"/>
                    <a:ext cx="468" cy="327"/>
                    <a:chOff x="4649" y="3493"/>
                    <a:chExt cx="468" cy="327"/>
                  </a:xfrm>
                </p:grpSpPr>
                <p:sp>
                  <p:nvSpPr>
                    <p:cNvPr id="179323" name="Oval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49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24" name="Text Box 1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584"/>
                      <a:ext cx="35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m : 1</a:t>
                      </a:r>
                    </a:p>
                  </p:txBody>
                </p:sp>
              </p:grpSp>
            </p:grpSp>
            <p:grpSp>
              <p:nvGrpSpPr>
                <p:cNvPr id="179325" name="Group 125"/>
                <p:cNvGrpSpPr>
                  <a:grpSpLocks/>
                </p:cNvGrpSpPr>
                <p:nvPr/>
              </p:nvGrpSpPr>
              <p:grpSpPr bwMode="auto">
                <a:xfrm>
                  <a:off x="4059" y="1883"/>
                  <a:ext cx="454" cy="1937"/>
                  <a:chOff x="4059" y="1883"/>
                  <a:chExt cx="454" cy="1937"/>
                </a:xfrm>
              </p:grpSpPr>
              <p:sp>
                <p:nvSpPr>
                  <p:cNvPr id="179326" name="Line 12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327" name="Line 12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564"/>
                    <a:ext cx="0" cy="1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328" name="Line 12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949"/>
                    <a:ext cx="0" cy="18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329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79330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4059" y="1883"/>
                    <a:ext cx="454" cy="327"/>
                    <a:chOff x="4059" y="1883"/>
                    <a:chExt cx="454" cy="327"/>
                  </a:xfrm>
                </p:grpSpPr>
                <p:sp>
                  <p:nvSpPr>
                    <p:cNvPr id="179331" name="Oval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88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32" name="Text Box 13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1963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f : 3</a:t>
                      </a:r>
                    </a:p>
                  </p:txBody>
                </p:sp>
              </p:grpSp>
              <p:grpSp>
                <p:nvGrpSpPr>
                  <p:cNvPr id="179333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4059" y="2676"/>
                    <a:ext cx="454" cy="327"/>
                    <a:chOff x="4059" y="2676"/>
                    <a:chExt cx="454" cy="327"/>
                  </a:xfrm>
                </p:grpSpPr>
                <p:sp>
                  <p:nvSpPr>
                    <p:cNvPr id="179334" name="Oval 1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676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35" name="Text Box 13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a : 2</a:t>
                      </a:r>
                    </a:p>
                  </p:txBody>
                </p:sp>
              </p:grpSp>
              <p:grpSp>
                <p:nvGrpSpPr>
                  <p:cNvPr id="179336" name="Group 136"/>
                  <p:cNvGrpSpPr>
                    <a:grpSpLocks/>
                  </p:cNvGrpSpPr>
                  <p:nvPr/>
                </p:nvGrpSpPr>
                <p:grpSpPr bwMode="auto">
                  <a:xfrm>
                    <a:off x="4059" y="3085"/>
                    <a:ext cx="454" cy="327"/>
                    <a:chOff x="4059" y="3085"/>
                    <a:chExt cx="454" cy="327"/>
                  </a:xfrm>
                </p:grpSpPr>
                <p:sp>
                  <p:nvSpPr>
                    <p:cNvPr id="179337" name="Oval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085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38" name="Text Box 1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176"/>
                      <a:ext cx="35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m : 1</a:t>
                      </a:r>
                    </a:p>
                  </p:txBody>
                </p:sp>
              </p:grpSp>
              <p:grpSp>
                <p:nvGrpSpPr>
                  <p:cNvPr id="179339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4059" y="3493"/>
                    <a:ext cx="454" cy="327"/>
                    <a:chOff x="4059" y="3493"/>
                    <a:chExt cx="454" cy="327"/>
                  </a:xfrm>
                </p:grpSpPr>
                <p:sp>
                  <p:nvSpPr>
                    <p:cNvPr id="179340" name="Oval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49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41" name="Text Box 14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58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p : 1</a:t>
                      </a:r>
                    </a:p>
                  </p:txBody>
                </p:sp>
              </p:grpSp>
              <p:grpSp>
                <p:nvGrpSpPr>
                  <p:cNvPr id="179342" name="Group 142"/>
                  <p:cNvGrpSpPr>
                    <a:grpSpLocks/>
                  </p:cNvGrpSpPr>
                  <p:nvPr/>
                </p:nvGrpSpPr>
                <p:grpSpPr bwMode="auto">
                  <a:xfrm>
                    <a:off x="4059" y="2287"/>
                    <a:ext cx="454" cy="327"/>
                    <a:chOff x="4059" y="2287"/>
                    <a:chExt cx="454" cy="327"/>
                  </a:xfrm>
                </p:grpSpPr>
                <p:sp>
                  <p:nvSpPr>
                    <p:cNvPr id="179343" name="Oval 1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344" name="Text Box 14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c : 2</a:t>
                      </a:r>
                    </a:p>
                  </p:txBody>
                </p:sp>
              </p:grpSp>
            </p:grpSp>
          </p:grpSp>
        </p:grpSp>
        <p:sp>
          <p:nvSpPr>
            <p:cNvPr id="179346" name="Text Box 146"/>
            <p:cNvSpPr txBox="1">
              <a:spLocks noChangeArrowheads="1"/>
            </p:cNvSpPr>
            <p:nvPr/>
          </p:nvSpPr>
          <p:spPr bwMode="auto">
            <a:xfrm>
              <a:off x="2928" y="3715"/>
              <a:ext cx="8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After trans 3 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(f,b)</a:t>
              </a:r>
              <a:endParaRPr lang="en-US" altLang="zh-CN"/>
            </a:p>
          </p:txBody>
        </p:sp>
      </p:grpSp>
      <p:graphicFrame>
        <p:nvGraphicFramePr>
          <p:cNvPr id="114" name="Group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559938"/>
              </p:ext>
            </p:extLst>
          </p:nvPr>
        </p:nvGraphicFramePr>
        <p:xfrm>
          <a:off x="9312276" y="173518"/>
          <a:ext cx="2251075" cy="1607657"/>
        </p:xfrm>
        <a:graphic>
          <a:graphicData uri="http://schemas.openxmlformats.org/drawingml/2006/table">
            <a:tbl>
              <a:tblPr/>
              <a:tblGrid>
                <a:gridCol w="411197">
                  <a:extLst>
                    <a:ext uri="{9D8B030D-6E8A-4147-A177-3AD203B41FA5}">
                      <a16:colId xmlns:a16="http://schemas.microsoft.com/office/drawing/2014/main" val="3665692822"/>
                    </a:ext>
                  </a:extLst>
                </a:gridCol>
                <a:gridCol w="1839878">
                  <a:extLst>
                    <a:ext uri="{9D8B030D-6E8A-4147-A177-3AD203B41FA5}">
                      <a16:colId xmlns:a16="http://schemas.microsoft.com/office/drawing/2014/main" val="1713642767"/>
                    </a:ext>
                  </a:extLst>
                </a:gridCol>
              </a:tblGrid>
              <a:tr h="3503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(Ordered) Frequent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551026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f,c,a,m,p</a:t>
                      </a:r>
                      <a:endParaRPr kumimoji="0" lang="en-US" altLang="zh-CN" sz="105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182734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f,c,a,b,m</a:t>
                      </a:r>
                      <a:endParaRPr kumimoji="0" lang="en-US" altLang="zh-CN" sz="105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0968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490680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c,b,p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89577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f,c,a,m,p</a:t>
                      </a:r>
                      <a:endParaRPr kumimoji="0" lang="en-US" altLang="zh-CN" sz="105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113911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D3DAD565-9CC1-12F4-51F0-CE3CB6EF2DD1}"/>
              </a:ext>
            </a:extLst>
          </p:cNvPr>
          <p:cNvSpPr/>
          <p:nvPr/>
        </p:nvSpPr>
        <p:spPr>
          <a:xfrm>
            <a:off x="5910706" y="1855789"/>
            <a:ext cx="5815366" cy="179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8435F-1988-8A0D-95EF-6D69DCC381F7}"/>
              </a:ext>
            </a:extLst>
          </p:cNvPr>
          <p:cNvSpPr txBox="1">
            <a:spLocks noChangeArrowheads="1"/>
          </p:cNvSpPr>
          <p:nvPr/>
        </p:nvSpPr>
        <p:spPr>
          <a:xfrm>
            <a:off x="68149" y="1815308"/>
            <a:ext cx="5271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Second</a:t>
            </a:r>
            <a:r>
              <a:rPr lang="en-US" altLang="zh-CN" sz="2000" dirty="0"/>
              <a:t> Scan: create the tree and header table</a:t>
            </a:r>
          </a:p>
          <a:p>
            <a:pPr lvl="1"/>
            <a:r>
              <a:rPr lang="en-US" altLang="zh-CN" sz="2000" dirty="0"/>
              <a:t>create the root </a:t>
            </a:r>
          </a:p>
          <a:p>
            <a:pPr lvl="1"/>
            <a:r>
              <a:rPr lang="en-US" altLang="zh-CN" sz="2000" dirty="0"/>
              <a:t>for each transaction do:</a:t>
            </a:r>
          </a:p>
          <a:p>
            <a:pPr lvl="2"/>
            <a:r>
              <a:rPr lang="en-US" altLang="zh-CN" sz="1800" dirty="0"/>
              <a:t>select and sort the frequent items in Trans</a:t>
            </a:r>
          </a:p>
          <a:p>
            <a:pPr lvl="2"/>
            <a:r>
              <a:rPr lang="en-US" altLang="zh-CN" sz="1800" dirty="0">
                <a:solidFill>
                  <a:srgbClr val="C00000"/>
                </a:solidFill>
              </a:rPr>
              <a:t>increase nodes count or create new nodes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sz="1800" dirty="0"/>
              <a:t>   - If prefix nodes already exist, increase their counts by 1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sz="1800" dirty="0"/>
              <a:t>   - If no prefix nodes, create it and set count to 1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zh-CN" sz="18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05512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20815" y="253407"/>
            <a:ext cx="10956925" cy="1325563"/>
          </a:xfrm>
        </p:spPr>
        <p:txBody>
          <a:bodyPr/>
          <a:lstStyle/>
          <a:p>
            <a:pPr algn="ctr"/>
            <a:r>
              <a:rPr lang="en-US" altLang="zh-CN" spc="-95" dirty="0"/>
              <a:t>FP-Tree Construction</a:t>
            </a:r>
          </a:p>
        </p:txBody>
      </p:sp>
      <p:grpSp>
        <p:nvGrpSpPr>
          <p:cNvPr id="182437" name="Group 165"/>
          <p:cNvGrpSpPr>
            <a:grpSpLocks/>
          </p:cNvGrpSpPr>
          <p:nvPr/>
        </p:nvGrpSpPr>
        <p:grpSpPr bwMode="auto">
          <a:xfrm>
            <a:off x="203315" y="2030389"/>
            <a:ext cx="2603500" cy="4656138"/>
            <a:chOff x="663" y="1301"/>
            <a:chExt cx="1640" cy="2933"/>
          </a:xfrm>
        </p:grpSpPr>
        <p:grpSp>
          <p:nvGrpSpPr>
            <p:cNvPr id="182382" name="Group 110"/>
            <p:cNvGrpSpPr>
              <a:grpSpLocks/>
            </p:cNvGrpSpPr>
            <p:nvPr/>
          </p:nvGrpSpPr>
          <p:grpSpPr bwMode="auto">
            <a:xfrm>
              <a:off x="663" y="1301"/>
              <a:ext cx="1640" cy="2324"/>
              <a:chOff x="4059" y="1496"/>
              <a:chExt cx="1640" cy="2324"/>
            </a:xfrm>
          </p:grpSpPr>
          <p:grpSp>
            <p:nvGrpSpPr>
              <p:cNvPr id="182383" name="Group 111"/>
              <p:cNvGrpSpPr>
                <a:grpSpLocks/>
              </p:cNvGrpSpPr>
              <p:nvPr/>
            </p:nvGrpSpPr>
            <p:grpSpPr bwMode="auto">
              <a:xfrm>
                <a:off x="4649" y="1496"/>
                <a:ext cx="454" cy="327"/>
                <a:chOff x="4649" y="1496"/>
                <a:chExt cx="454" cy="327"/>
              </a:xfrm>
            </p:grpSpPr>
            <p:sp>
              <p:nvSpPr>
                <p:cNvPr id="182384" name="Oval 112"/>
                <p:cNvSpPr>
                  <a:spLocks noChangeArrowheads="1"/>
                </p:cNvSpPr>
                <p:nvPr/>
              </p:nvSpPr>
              <p:spPr bwMode="auto">
                <a:xfrm>
                  <a:off x="4649" y="1496"/>
                  <a:ext cx="454" cy="327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85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67" y="1579"/>
                  <a:ext cx="29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dirty="0"/>
                    <a:t>root</a:t>
                  </a:r>
                </a:p>
              </p:txBody>
            </p:sp>
          </p:grpSp>
          <p:grpSp>
            <p:nvGrpSpPr>
              <p:cNvPr id="182386" name="Group 114"/>
              <p:cNvGrpSpPr>
                <a:grpSpLocks/>
              </p:cNvGrpSpPr>
              <p:nvPr/>
            </p:nvGrpSpPr>
            <p:grpSpPr bwMode="auto">
              <a:xfrm>
                <a:off x="5103" y="1676"/>
                <a:ext cx="596" cy="1327"/>
                <a:chOff x="5103" y="1676"/>
                <a:chExt cx="596" cy="1327"/>
              </a:xfrm>
            </p:grpSpPr>
            <p:sp>
              <p:nvSpPr>
                <p:cNvPr id="182387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5103" y="1676"/>
                  <a:ext cx="369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82388" name="Group 116"/>
                <p:cNvGrpSpPr>
                  <a:grpSpLocks/>
                </p:cNvGrpSpPr>
                <p:nvPr/>
              </p:nvGrpSpPr>
              <p:grpSpPr bwMode="auto">
                <a:xfrm>
                  <a:off x="5245" y="1883"/>
                  <a:ext cx="454" cy="1120"/>
                  <a:chOff x="5245" y="1883"/>
                  <a:chExt cx="454" cy="1120"/>
                </a:xfrm>
              </p:grpSpPr>
              <p:sp>
                <p:nvSpPr>
                  <p:cNvPr id="182389" name="Line 11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6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390" name="Line 11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69" y="2562"/>
                    <a:ext cx="0" cy="16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391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45" y="2676"/>
                    <a:ext cx="454" cy="327"/>
                    <a:chOff x="5245" y="2676"/>
                    <a:chExt cx="454" cy="327"/>
                  </a:xfrm>
                </p:grpSpPr>
                <p:sp>
                  <p:nvSpPr>
                    <p:cNvPr id="182392" name="Oval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2676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393" name="Text Box 1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48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p : 1</a:t>
                      </a:r>
                    </a:p>
                  </p:txBody>
                </p:sp>
              </p:grpSp>
              <p:grpSp>
                <p:nvGrpSpPr>
                  <p:cNvPr id="182394" name="Group 122"/>
                  <p:cNvGrpSpPr>
                    <a:grpSpLocks/>
                  </p:cNvGrpSpPr>
                  <p:nvPr/>
                </p:nvGrpSpPr>
                <p:grpSpPr bwMode="auto">
                  <a:xfrm>
                    <a:off x="5245" y="1883"/>
                    <a:ext cx="454" cy="327"/>
                    <a:chOff x="5245" y="1883"/>
                    <a:chExt cx="454" cy="327"/>
                  </a:xfrm>
                </p:grpSpPr>
                <p:sp>
                  <p:nvSpPr>
                    <p:cNvPr id="182395" name="Oval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188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396" name="Text Box 1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72" y="196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c : 1</a:t>
                      </a:r>
                    </a:p>
                  </p:txBody>
                </p:sp>
              </p:grpSp>
              <p:grpSp>
                <p:nvGrpSpPr>
                  <p:cNvPr id="182397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5245" y="2287"/>
                    <a:ext cx="454" cy="327"/>
                    <a:chOff x="5245" y="2287"/>
                    <a:chExt cx="454" cy="327"/>
                  </a:xfrm>
                </p:grpSpPr>
                <p:sp>
                  <p:nvSpPr>
                    <p:cNvPr id="182398" name="Oval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399" name="Text Box 1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72" y="2378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</p:grpSp>
          </p:grpSp>
          <p:grpSp>
            <p:nvGrpSpPr>
              <p:cNvPr id="182400" name="Group 128"/>
              <p:cNvGrpSpPr>
                <a:grpSpLocks/>
              </p:cNvGrpSpPr>
              <p:nvPr/>
            </p:nvGrpSpPr>
            <p:grpSpPr bwMode="auto">
              <a:xfrm>
                <a:off x="4059" y="1676"/>
                <a:ext cx="1110" cy="2144"/>
                <a:chOff x="4059" y="1676"/>
                <a:chExt cx="1110" cy="2144"/>
              </a:xfrm>
            </p:grpSpPr>
            <p:sp>
              <p:nvSpPr>
                <p:cNvPr id="182401" name="Line 129"/>
                <p:cNvSpPr>
                  <a:spLocks noChangeShapeType="1"/>
                </p:cNvSpPr>
                <p:nvPr/>
              </p:nvSpPr>
              <p:spPr bwMode="auto">
                <a:xfrm flipH="1">
                  <a:off x="4425" y="1676"/>
                  <a:ext cx="224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82402" name="Group 130"/>
                <p:cNvGrpSpPr>
                  <a:grpSpLocks/>
                </p:cNvGrpSpPr>
                <p:nvPr/>
              </p:nvGrpSpPr>
              <p:grpSpPr bwMode="auto">
                <a:xfrm>
                  <a:off x="4453" y="2139"/>
                  <a:ext cx="650" cy="475"/>
                  <a:chOff x="4453" y="2139"/>
                  <a:chExt cx="650" cy="475"/>
                </a:xfrm>
              </p:grpSpPr>
              <p:sp>
                <p:nvSpPr>
                  <p:cNvPr id="182403" name="Line 1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139"/>
                    <a:ext cx="290" cy="1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04" name="Group 132"/>
                  <p:cNvGrpSpPr>
                    <a:grpSpLocks/>
                  </p:cNvGrpSpPr>
                  <p:nvPr/>
                </p:nvGrpSpPr>
                <p:grpSpPr bwMode="auto">
                  <a:xfrm>
                    <a:off x="4649" y="2287"/>
                    <a:ext cx="454" cy="327"/>
                    <a:chOff x="4649" y="2287"/>
                    <a:chExt cx="454" cy="327"/>
                  </a:xfrm>
                </p:grpSpPr>
                <p:sp>
                  <p:nvSpPr>
                    <p:cNvPr id="182405" name="Oval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06" name="Text Box 1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</p:grpSp>
            <p:grpSp>
              <p:nvGrpSpPr>
                <p:cNvPr id="182407" name="Group 135"/>
                <p:cNvGrpSpPr>
                  <a:grpSpLocks/>
                </p:cNvGrpSpPr>
                <p:nvPr/>
              </p:nvGrpSpPr>
              <p:grpSpPr bwMode="auto">
                <a:xfrm>
                  <a:off x="4453" y="2934"/>
                  <a:ext cx="716" cy="886"/>
                  <a:chOff x="4453" y="2934"/>
                  <a:chExt cx="716" cy="886"/>
                </a:xfrm>
              </p:grpSpPr>
              <p:sp>
                <p:nvSpPr>
                  <p:cNvPr id="182408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934"/>
                    <a:ext cx="290" cy="2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09" name="Line 1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840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10" name="Group 138"/>
                  <p:cNvGrpSpPr>
                    <a:grpSpLocks/>
                  </p:cNvGrpSpPr>
                  <p:nvPr/>
                </p:nvGrpSpPr>
                <p:grpSpPr bwMode="auto">
                  <a:xfrm>
                    <a:off x="4649" y="3085"/>
                    <a:ext cx="454" cy="327"/>
                    <a:chOff x="4649" y="3085"/>
                    <a:chExt cx="454" cy="327"/>
                  </a:xfrm>
                </p:grpSpPr>
                <p:sp>
                  <p:nvSpPr>
                    <p:cNvPr id="182411" name="Oval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085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12" name="Text Box 14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17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  <p:grpSp>
                <p:nvGrpSpPr>
                  <p:cNvPr id="182413" name="Group 141"/>
                  <p:cNvGrpSpPr>
                    <a:grpSpLocks/>
                  </p:cNvGrpSpPr>
                  <p:nvPr/>
                </p:nvGrpSpPr>
                <p:grpSpPr bwMode="auto">
                  <a:xfrm>
                    <a:off x="4649" y="3493"/>
                    <a:ext cx="520" cy="327"/>
                    <a:chOff x="4649" y="3493"/>
                    <a:chExt cx="520" cy="327"/>
                  </a:xfrm>
                </p:grpSpPr>
                <p:sp>
                  <p:nvSpPr>
                    <p:cNvPr id="182414" name="Oval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49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15" name="Text Box 1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584"/>
                      <a:ext cx="402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m : 1</a:t>
                      </a:r>
                    </a:p>
                  </p:txBody>
                </p:sp>
              </p:grpSp>
            </p:grpSp>
            <p:grpSp>
              <p:nvGrpSpPr>
                <p:cNvPr id="182416" name="Group 144"/>
                <p:cNvGrpSpPr>
                  <a:grpSpLocks/>
                </p:cNvGrpSpPr>
                <p:nvPr/>
              </p:nvGrpSpPr>
              <p:grpSpPr bwMode="auto">
                <a:xfrm>
                  <a:off x="4059" y="1883"/>
                  <a:ext cx="454" cy="1937"/>
                  <a:chOff x="4059" y="1883"/>
                  <a:chExt cx="454" cy="1937"/>
                </a:xfrm>
              </p:grpSpPr>
              <p:sp>
                <p:nvSpPr>
                  <p:cNvPr id="182417" name="Line 14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18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564"/>
                    <a:ext cx="0" cy="1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19" name="Line 14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949"/>
                    <a:ext cx="0" cy="18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20" name="Line 14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21" name="Group 149"/>
                  <p:cNvGrpSpPr>
                    <a:grpSpLocks/>
                  </p:cNvGrpSpPr>
                  <p:nvPr/>
                </p:nvGrpSpPr>
                <p:grpSpPr bwMode="auto">
                  <a:xfrm>
                    <a:off x="4059" y="1883"/>
                    <a:ext cx="454" cy="327"/>
                    <a:chOff x="4059" y="1883"/>
                    <a:chExt cx="454" cy="327"/>
                  </a:xfrm>
                </p:grpSpPr>
                <p:sp>
                  <p:nvSpPr>
                    <p:cNvPr id="182422" name="Oval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88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23" name="Text Box 1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1963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f : 3</a:t>
                      </a:r>
                    </a:p>
                  </p:txBody>
                </p:sp>
              </p:grpSp>
              <p:grpSp>
                <p:nvGrpSpPr>
                  <p:cNvPr id="182424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4059" y="2676"/>
                    <a:ext cx="454" cy="327"/>
                    <a:chOff x="4059" y="2676"/>
                    <a:chExt cx="454" cy="327"/>
                  </a:xfrm>
                </p:grpSpPr>
                <p:sp>
                  <p:nvSpPr>
                    <p:cNvPr id="182425" name="Oval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676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26" name="Text Box 15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a : 2</a:t>
                      </a:r>
                    </a:p>
                  </p:txBody>
                </p:sp>
              </p:grpSp>
              <p:grpSp>
                <p:nvGrpSpPr>
                  <p:cNvPr id="182427" name="Group 155"/>
                  <p:cNvGrpSpPr>
                    <a:grpSpLocks/>
                  </p:cNvGrpSpPr>
                  <p:nvPr/>
                </p:nvGrpSpPr>
                <p:grpSpPr bwMode="auto">
                  <a:xfrm>
                    <a:off x="4059" y="3085"/>
                    <a:ext cx="454" cy="327"/>
                    <a:chOff x="4059" y="3085"/>
                    <a:chExt cx="454" cy="327"/>
                  </a:xfrm>
                </p:grpSpPr>
                <p:sp>
                  <p:nvSpPr>
                    <p:cNvPr id="182428" name="Oval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085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29" name="Text Box 15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176"/>
                      <a:ext cx="35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m : 1</a:t>
                      </a:r>
                    </a:p>
                  </p:txBody>
                </p:sp>
              </p:grpSp>
              <p:grpSp>
                <p:nvGrpSpPr>
                  <p:cNvPr id="182430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4059" y="3493"/>
                    <a:ext cx="454" cy="327"/>
                    <a:chOff x="4059" y="3493"/>
                    <a:chExt cx="454" cy="327"/>
                  </a:xfrm>
                </p:grpSpPr>
                <p:sp>
                  <p:nvSpPr>
                    <p:cNvPr id="182431" name="Oval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49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32" name="Text Box 16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58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p : 1</a:t>
                      </a:r>
                    </a:p>
                  </p:txBody>
                </p:sp>
              </p:grpSp>
              <p:grpSp>
                <p:nvGrpSpPr>
                  <p:cNvPr id="182433" name="Group 161"/>
                  <p:cNvGrpSpPr>
                    <a:grpSpLocks/>
                  </p:cNvGrpSpPr>
                  <p:nvPr/>
                </p:nvGrpSpPr>
                <p:grpSpPr bwMode="auto">
                  <a:xfrm>
                    <a:off x="4059" y="2287"/>
                    <a:ext cx="454" cy="327"/>
                    <a:chOff x="4059" y="2287"/>
                    <a:chExt cx="454" cy="327"/>
                  </a:xfrm>
                </p:grpSpPr>
                <p:sp>
                  <p:nvSpPr>
                    <p:cNvPr id="182434" name="Oval 1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35" name="Text Box 1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c : 2</a:t>
                      </a:r>
                    </a:p>
                  </p:txBody>
                </p:sp>
              </p:grpSp>
            </p:grpSp>
          </p:grpSp>
        </p:grpSp>
        <p:sp>
          <p:nvSpPr>
            <p:cNvPr id="182436" name="Text Box 164"/>
            <p:cNvSpPr txBox="1">
              <a:spLocks noChangeArrowheads="1"/>
            </p:cNvSpPr>
            <p:nvPr/>
          </p:nvSpPr>
          <p:spPr bwMode="auto">
            <a:xfrm>
              <a:off x="920" y="3830"/>
              <a:ext cx="8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After trans 4 (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c,b,p</a:t>
              </a:r>
              <a:r>
                <a:rPr lang="en-US" altLang="zh-CN"/>
                <a:t>)</a:t>
              </a:r>
            </a:p>
          </p:txBody>
        </p:sp>
      </p:grpSp>
      <p:grpSp>
        <p:nvGrpSpPr>
          <p:cNvPr id="182438" name="Group 166"/>
          <p:cNvGrpSpPr>
            <a:grpSpLocks/>
          </p:cNvGrpSpPr>
          <p:nvPr/>
        </p:nvGrpSpPr>
        <p:grpSpPr bwMode="auto">
          <a:xfrm>
            <a:off x="3409727" y="2006918"/>
            <a:ext cx="2603500" cy="4656138"/>
            <a:chOff x="663" y="1301"/>
            <a:chExt cx="1640" cy="2933"/>
          </a:xfrm>
        </p:grpSpPr>
        <p:grpSp>
          <p:nvGrpSpPr>
            <p:cNvPr id="182439" name="Group 167"/>
            <p:cNvGrpSpPr>
              <a:grpSpLocks/>
            </p:cNvGrpSpPr>
            <p:nvPr/>
          </p:nvGrpSpPr>
          <p:grpSpPr bwMode="auto">
            <a:xfrm>
              <a:off x="663" y="1301"/>
              <a:ext cx="1640" cy="2324"/>
              <a:chOff x="4059" y="1496"/>
              <a:chExt cx="1640" cy="2324"/>
            </a:xfrm>
          </p:grpSpPr>
          <p:grpSp>
            <p:nvGrpSpPr>
              <p:cNvPr id="182440" name="Group 168"/>
              <p:cNvGrpSpPr>
                <a:grpSpLocks/>
              </p:cNvGrpSpPr>
              <p:nvPr/>
            </p:nvGrpSpPr>
            <p:grpSpPr bwMode="auto">
              <a:xfrm>
                <a:off x="4649" y="1496"/>
                <a:ext cx="454" cy="327"/>
                <a:chOff x="4649" y="1496"/>
                <a:chExt cx="454" cy="327"/>
              </a:xfrm>
            </p:grpSpPr>
            <p:sp>
              <p:nvSpPr>
                <p:cNvPr id="182441" name="Oval 169"/>
                <p:cNvSpPr>
                  <a:spLocks noChangeArrowheads="1"/>
                </p:cNvSpPr>
                <p:nvPr/>
              </p:nvSpPr>
              <p:spPr bwMode="auto">
                <a:xfrm>
                  <a:off x="4649" y="1496"/>
                  <a:ext cx="454" cy="327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442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4767" y="1579"/>
                  <a:ext cx="29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dirty="0"/>
                    <a:t>root</a:t>
                  </a:r>
                </a:p>
              </p:txBody>
            </p:sp>
          </p:grpSp>
          <p:grpSp>
            <p:nvGrpSpPr>
              <p:cNvPr id="182443" name="Group 171"/>
              <p:cNvGrpSpPr>
                <a:grpSpLocks/>
              </p:cNvGrpSpPr>
              <p:nvPr/>
            </p:nvGrpSpPr>
            <p:grpSpPr bwMode="auto">
              <a:xfrm>
                <a:off x="5103" y="1676"/>
                <a:ext cx="596" cy="1327"/>
                <a:chOff x="5103" y="1676"/>
                <a:chExt cx="596" cy="1327"/>
              </a:xfrm>
            </p:grpSpPr>
            <p:sp>
              <p:nvSpPr>
                <p:cNvPr id="182444" name="Line 172"/>
                <p:cNvSpPr>
                  <a:spLocks noChangeShapeType="1"/>
                </p:cNvSpPr>
                <p:nvPr/>
              </p:nvSpPr>
              <p:spPr bwMode="auto">
                <a:xfrm flipH="1" flipV="1">
                  <a:off x="5103" y="1676"/>
                  <a:ext cx="369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82445" name="Group 173"/>
                <p:cNvGrpSpPr>
                  <a:grpSpLocks/>
                </p:cNvGrpSpPr>
                <p:nvPr/>
              </p:nvGrpSpPr>
              <p:grpSpPr bwMode="auto">
                <a:xfrm>
                  <a:off x="5245" y="1883"/>
                  <a:ext cx="454" cy="1120"/>
                  <a:chOff x="5245" y="1883"/>
                  <a:chExt cx="454" cy="1120"/>
                </a:xfrm>
              </p:grpSpPr>
              <p:sp>
                <p:nvSpPr>
                  <p:cNvPr id="182446" name="Line 17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6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47" name="Line 17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69" y="2562"/>
                    <a:ext cx="0" cy="16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4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5245" y="2676"/>
                    <a:ext cx="454" cy="327"/>
                    <a:chOff x="5245" y="2676"/>
                    <a:chExt cx="454" cy="327"/>
                  </a:xfrm>
                </p:grpSpPr>
                <p:sp>
                  <p:nvSpPr>
                    <p:cNvPr id="182449" name="Oval 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2676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50" name="Text Box 1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48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p : 1</a:t>
                      </a:r>
                    </a:p>
                  </p:txBody>
                </p:sp>
              </p:grpSp>
              <p:grpSp>
                <p:nvGrpSpPr>
                  <p:cNvPr id="182451" name="Group 179"/>
                  <p:cNvGrpSpPr>
                    <a:grpSpLocks/>
                  </p:cNvGrpSpPr>
                  <p:nvPr/>
                </p:nvGrpSpPr>
                <p:grpSpPr bwMode="auto">
                  <a:xfrm>
                    <a:off x="5245" y="1883"/>
                    <a:ext cx="454" cy="327"/>
                    <a:chOff x="5245" y="1883"/>
                    <a:chExt cx="454" cy="327"/>
                  </a:xfrm>
                </p:grpSpPr>
                <p:sp>
                  <p:nvSpPr>
                    <p:cNvPr id="182452" name="Oval 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188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53" name="Text Box 18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72" y="196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c : 1</a:t>
                      </a:r>
                    </a:p>
                  </p:txBody>
                </p:sp>
              </p:grpSp>
              <p:grpSp>
                <p:nvGrpSpPr>
                  <p:cNvPr id="182454" name="Group 182"/>
                  <p:cNvGrpSpPr>
                    <a:grpSpLocks/>
                  </p:cNvGrpSpPr>
                  <p:nvPr/>
                </p:nvGrpSpPr>
                <p:grpSpPr bwMode="auto">
                  <a:xfrm>
                    <a:off x="5245" y="2287"/>
                    <a:ext cx="454" cy="327"/>
                    <a:chOff x="5245" y="2287"/>
                    <a:chExt cx="454" cy="327"/>
                  </a:xfrm>
                </p:grpSpPr>
                <p:sp>
                  <p:nvSpPr>
                    <p:cNvPr id="182455" name="Oval 1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56" name="Text Box 18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72" y="2378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</p:grpSp>
          </p:grpSp>
          <p:grpSp>
            <p:nvGrpSpPr>
              <p:cNvPr id="182457" name="Group 185"/>
              <p:cNvGrpSpPr>
                <a:grpSpLocks/>
              </p:cNvGrpSpPr>
              <p:nvPr/>
            </p:nvGrpSpPr>
            <p:grpSpPr bwMode="auto">
              <a:xfrm>
                <a:off x="4059" y="1676"/>
                <a:ext cx="1110" cy="2144"/>
                <a:chOff x="4059" y="1676"/>
                <a:chExt cx="1110" cy="2144"/>
              </a:xfrm>
            </p:grpSpPr>
            <p:sp>
              <p:nvSpPr>
                <p:cNvPr id="182458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4425" y="1676"/>
                  <a:ext cx="224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82459" name="Group 187"/>
                <p:cNvGrpSpPr>
                  <a:grpSpLocks/>
                </p:cNvGrpSpPr>
                <p:nvPr/>
              </p:nvGrpSpPr>
              <p:grpSpPr bwMode="auto">
                <a:xfrm>
                  <a:off x="4453" y="2139"/>
                  <a:ext cx="650" cy="475"/>
                  <a:chOff x="4453" y="2139"/>
                  <a:chExt cx="650" cy="475"/>
                </a:xfrm>
              </p:grpSpPr>
              <p:sp>
                <p:nvSpPr>
                  <p:cNvPr id="182460" name="Line 1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139"/>
                    <a:ext cx="290" cy="1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61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4649" y="2287"/>
                    <a:ext cx="454" cy="327"/>
                    <a:chOff x="4649" y="2287"/>
                    <a:chExt cx="454" cy="327"/>
                  </a:xfrm>
                </p:grpSpPr>
                <p:sp>
                  <p:nvSpPr>
                    <p:cNvPr id="182462" name="Oval 1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63" name="Text Box 19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</p:grpSp>
            <p:grpSp>
              <p:nvGrpSpPr>
                <p:cNvPr id="182464" name="Group 192"/>
                <p:cNvGrpSpPr>
                  <a:grpSpLocks/>
                </p:cNvGrpSpPr>
                <p:nvPr/>
              </p:nvGrpSpPr>
              <p:grpSpPr bwMode="auto">
                <a:xfrm>
                  <a:off x="4453" y="2934"/>
                  <a:ext cx="716" cy="886"/>
                  <a:chOff x="4453" y="2934"/>
                  <a:chExt cx="716" cy="886"/>
                </a:xfrm>
              </p:grpSpPr>
              <p:sp>
                <p:nvSpPr>
                  <p:cNvPr id="182465" name="Line 19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934"/>
                    <a:ext cx="290" cy="2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66" name="Line 1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840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67" name="Group 195"/>
                  <p:cNvGrpSpPr>
                    <a:grpSpLocks/>
                  </p:cNvGrpSpPr>
                  <p:nvPr/>
                </p:nvGrpSpPr>
                <p:grpSpPr bwMode="auto">
                  <a:xfrm>
                    <a:off x="4649" y="3085"/>
                    <a:ext cx="454" cy="327"/>
                    <a:chOff x="4649" y="3085"/>
                    <a:chExt cx="454" cy="327"/>
                  </a:xfrm>
                </p:grpSpPr>
                <p:sp>
                  <p:nvSpPr>
                    <p:cNvPr id="182468" name="Oval 1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085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69" name="Text Box 19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17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b : 1</a:t>
                      </a:r>
                    </a:p>
                  </p:txBody>
                </p:sp>
              </p:grpSp>
              <p:grpSp>
                <p:nvGrpSpPr>
                  <p:cNvPr id="182470" name="Group 198"/>
                  <p:cNvGrpSpPr>
                    <a:grpSpLocks/>
                  </p:cNvGrpSpPr>
                  <p:nvPr/>
                </p:nvGrpSpPr>
                <p:grpSpPr bwMode="auto">
                  <a:xfrm>
                    <a:off x="4649" y="3493"/>
                    <a:ext cx="520" cy="327"/>
                    <a:chOff x="4649" y="3493"/>
                    <a:chExt cx="520" cy="327"/>
                  </a:xfrm>
                </p:grpSpPr>
                <p:sp>
                  <p:nvSpPr>
                    <p:cNvPr id="182471" name="Oval 1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49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72" name="Text Box 2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584"/>
                      <a:ext cx="402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m : 1</a:t>
                      </a:r>
                    </a:p>
                  </p:txBody>
                </p:sp>
              </p:grpSp>
            </p:grpSp>
            <p:grpSp>
              <p:nvGrpSpPr>
                <p:cNvPr id="182473" name="Group 201"/>
                <p:cNvGrpSpPr>
                  <a:grpSpLocks/>
                </p:cNvGrpSpPr>
                <p:nvPr/>
              </p:nvGrpSpPr>
              <p:grpSpPr bwMode="auto">
                <a:xfrm>
                  <a:off x="4059" y="1883"/>
                  <a:ext cx="454" cy="1937"/>
                  <a:chOff x="4059" y="1883"/>
                  <a:chExt cx="454" cy="1937"/>
                </a:xfrm>
              </p:grpSpPr>
              <p:sp>
                <p:nvSpPr>
                  <p:cNvPr id="182474" name="Line 20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75" name="Line 2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564"/>
                    <a:ext cx="0" cy="1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76" name="Line 20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949"/>
                    <a:ext cx="0" cy="18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77" name="Line 2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2478" name="Group 206"/>
                  <p:cNvGrpSpPr>
                    <a:grpSpLocks/>
                  </p:cNvGrpSpPr>
                  <p:nvPr/>
                </p:nvGrpSpPr>
                <p:grpSpPr bwMode="auto">
                  <a:xfrm>
                    <a:off x="4059" y="1883"/>
                    <a:ext cx="454" cy="327"/>
                    <a:chOff x="4059" y="1883"/>
                    <a:chExt cx="454" cy="327"/>
                  </a:xfrm>
                </p:grpSpPr>
                <p:sp>
                  <p:nvSpPr>
                    <p:cNvPr id="182479" name="Oval 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88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80" name="Text Box 20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1963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f : 4</a:t>
                      </a:r>
                    </a:p>
                  </p:txBody>
                </p:sp>
              </p:grpSp>
              <p:grpSp>
                <p:nvGrpSpPr>
                  <p:cNvPr id="182481" name="Group 209"/>
                  <p:cNvGrpSpPr>
                    <a:grpSpLocks/>
                  </p:cNvGrpSpPr>
                  <p:nvPr/>
                </p:nvGrpSpPr>
                <p:grpSpPr bwMode="auto">
                  <a:xfrm>
                    <a:off x="4059" y="2676"/>
                    <a:ext cx="454" cy="327"/>
                    <a:chOff x="4059" y="2676"/>
                    <a:chExt cx="454" cy="327"/>
                  </a:xfrm>
                </p:grpSpPr>
                <p:sp>
                  <p:nvSpPr>
                    <p:cNvPr id="182482" name="Oval 2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676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83" name="Text Box 2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a : 3</a:t>
                      </a:r>
                    </a:p>
                  </p:txBody>
                </p:sp>
              </p:grpSp>
              <p:grpSp>
                <p:nvGrpSpPr>
                  <p:cNvPr id="182484" name="Group 212"/>
                  <p:cNvGrpSpPr>
                    <a:grpSpLocks/>
                  </p:cNvGrpSpPr>
                  <p:nvPr/>
                </p:nvGrpSpPr>
                <p:grpSpPr bwMode="auto">
                  <a:xfrm>
                    <a:off x="4059" y="3085"/>
                    <a:ext cx="454" cy="327"/>
                    <a:chOff x="4059" y="3085"/>
                    <a:chExt cx="454" cy="327"/>
                  </a:xfrm>
                </p:grpSpPr>
                <p:sp>
                  <p:nvSpPr>
                    <p:cNvPr id="182485" name="Oval 2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085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86" name="Text Box 2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176"/>
                      <a:ext cx="35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dirty="0"/>
                        <a:t>m : 2</a:t>
                      </a:r>
                    </a:p>
                  </p:txBody>
                </p:sp>
              </p:grpSp>
              <p:grpSp>
                <p:nvGrpSpPr>
                  <p:cNvPr id="182487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4059" y="3493"/>
                    <a:ext cx="454" cy="327"/>
                    <a:chOff x="4059" y="3493"/>
                    <a:chExt cx="454" cy="327"/>
                  </a:xfrm>
                </p:grpSpPr>
                <p:sp>
                  <p:nvSpPr>
                    <p:cNvPr id="182488" name="Oval 2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493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89" name="Text Box 21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58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p : 2</a:t>
                      </a:r>
                    </a:p>
                  </p:txBody>
                </p:sp>
              </p:grpSp>
              <p:grpSp>
                <p:nvGrpSpPr>
                  <p:cNvPr id="182490" name="Group 218"/>
                  <p:cNvGrpSpPr>
                    <a:grpSpLocks/>
                  </p:cNvGrpSpPr>
                  <p:nvPr/>
                </p:nvGrpSpPr>
                <p:grpSpPr bwMode="auto">
                  <a:xfrm>
                    <a:off x="4059" y="2287"/>
                    <a:ext cx="454" cy="327"/>
                    <a:chOff x="4059" y="2287"/>
                    <a:chExt cx="454" cy="327"/>
                  </a:xfrm>
                </p:grpSpPr>
                <p:sp>
                  <p:nvSpPr>
                    <p:cNvPr id="182491" name="Oval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287"/>
                      <a:ext cx="454" cy="327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492" name="Text Box 2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/>
                        <a:t>c : 3</a:t>
                      </a:r>
                    </a:p>
                  </p:txBody>
                </p:sp>
              </p:grpSp>
            </p:grpSp>
          </p:grpSp>
        </p:grpSp>
        <p:sp>
          <p:nvSpPr>
            <p:cNvPr id="182493" name="Text Box 221"/>
            <p:cNvSpPr txBox="1">
              <a:spLocks noChangeArrowheads="1"/>
            </p:cNvSpPr>
            <p:nvPr/>
          </p:nvSpPr>
          <p:spPr bwMode="auto">
            <a:xfrm>
              <a:off x="920" y="3830"/>
              <a:ext cx="8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/>
                <a:t>After trans 5 (</a:t>
              </a:r>
              <a:r>
                <a:rPr lang="en-US" altLang="zh-CN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f,c,a,m,p</a:t>
              </a:r>
              <a:r>
                <a:rPr lang="en-US" altLang="zh-CN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dirty="0"/>
            </a:p>
          </p:txBody>
        </p:sp>
      </p:grpSp>
      <p:graphicFrame>
        <p:nvGraphicFramePr>
          <p:cNvPr id="116" name="Group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19948"/>
              </p:ext>
            </p:extLst>
          </p:nvPr>
        </p:nvGraphicFramePr>
        <p:xfrm>
          <a:off x="9330650" y="77025"/>
          <a:ext cx="2251075" cy="1607657"/>
        </p:xfrm>
        <a:graphic>
          <a:graphicData uri="http://schemas.openxmlformats.org/drawingml/2006/table">
            <a:tbl>
              <a:tblPr/>
              <a:tblGrid>
                <a:gridCol w="411197">
                  <a:extLst>
                    <a:ext uri="{9D8B030D-6E8A-4147-A177-3AD203B41FA5}">
                      <a16:colId xmlns:a16="http://schemas.microsoft.com/office/drawing/2014/main" val="3665692822"/>
                    </a:ext>
                  </a:extLst>
                </a:gridCol>
                <a:gridCol w="1839878">
                  <a:extLst>
                    <a:ext uri="{9D8B030D-6E8A-4147-A177-3AD203B41FA5}">
                      <a16:colId xmlns:a16="http://schemas.microsoft.com/office/drawing/2014/main" val="1713642767"/>
                    </a:ext>
                  </a:extLst>
                </a:gridCol>
              </a:tblGrid>
              <a:tr h="3503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(Ordered) Frequent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551026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f,c,a,m,p</a:t>
                      </a:r>
                      <a:endParaRPr kumimoji="0" lang="en-US" altLang="zh-CN" sz="105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182734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f,c,a,b,m</a:t>
                      </a:r>
                      <a:endParaRPr kumimoji="0" lang="en-US" altLang="zh-CN" sz="105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0968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490680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c,b,p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89577"/>
                  </a:ext>
                </a:extLst>
              </a:tr>
              <a:tr h="2264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f,c,a,m,p</a:t>
                      </a:r>
                      <a:endParaRPr kumimoji="0" lang="en-US" altLang="zh-CN" sz="105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113911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283B127B-E4F1-2197-0F23-88C364EAC140}"/>
              </a:ext>
            </a:extLst>
          </p:cNvPr>
          <p:cNvSpPr/>
          <p:nvPr/>
        </p:nvSpPr>
        <p:spPr>
          <a:xfrm flipV="1">
            <a:off x="1405738" y="1691205"/>
            <a:ext cx="9149666" cy="321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16">
            <a:extLst>
              <a:ext uri="{FF2B5EF4-FFF2-40B4-BE49-F238E27FC236}">
                <a16:creationId xmlns:a16="http://schemas.microsoft.com/office/drawing/2014/main" id="{12CF8325-0C5C-7B48-0560-CA1C650440DF}"/>
              </a:ext>
            </a:extLst>
          </p:cNvPr>
          <p:cNvGrpSpPr>
            <a:grpSpLocks/>
          </p:cNvGrpSpPr>
          <p:nvPr/>
        </p:nvGrpSpPr>
        <p:grpSpPr bwMode="auto">
          <a:xfrm>
            <a:off x="6302491" y="2031747"/>
            <a:ext cx="5848350" cy="4229100"/>
            <a:chOff x="2015" y="1547"/>
            <a:chExt cx="3684" cy="2664"/>
          </a:xfrm>
        </p:grpSpPr>
        <p:grpSp>
          <p:nvGrpSpPr>
            <p:cNvPr id="4" name="Group 117">
              <a:extLst>
                <a:ext uri="{FF2B5EF4-FFF2-40B4-BE49-F238E27FC236}">
                  <a16:creationId xmlns:a16="http://schemas.microsoft.com/office/drawing/2014/main" id="{E87D1D0E-C5E7-3A1C-162A-9DFC34F8DC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2160"/>
              <a:ext cx="2679" cy="2051"/>
              <a:chOff x="2015" y="2160"/>
              <a:chExt cx="2679" cy="2051"/>
            </a:xfrm>
          </p:grpSpPr>
          <p:sp>
            <p:nvSpPr>
              <p:cNvPr id="182338" name="Text Box 118">
                <a:extLst>
                  <a:ext uri="{FF2B5EF4-FFF2-40B4-BE49-F238E27FC236}">
                    <a16:creationId xmlns:a16="http://schemas.microsoft.com/office/drawing/2014/main" id="{3DA2A63F-D0CE-E805-399B-6FADDFC51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6" y="2741"/>
                <a:ext cx="87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rPr lang="en-US" altLang="zh-CN" sz="1800" dirty="0"/>
                  <a:t>Header Table</a:t>
                </a:r>
              </a:p>
            </p:txBody>
          </p:sp>
          <p:grpSp>
            <p:nvGrpSpPr>
              <p:cNvPr id="182340" name="Group 119">
                <a:extLst>
                  <a:ext uri="{FF2B5EF4-FFF2-40B4-BE49-F238E27FC236}">
                    <a16:creationId xmlns:a16="http://schemas.microsoft.com/office/drawing/2014/main" id="{D5D54D52-BF0E-E99A-4194-710A39118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5" y="2934"/>
                <a:ext cx="1712" cy="1277"/>
                <a:chOff x="2015" y="2934"/>
                <a:chExt cx="1712" cy="1277"/>
              </a:xfrm>
            </p:grpSpPr>
            <p:sp>
              <p:nvSpPr>
                <p:cNvPr id="182348" name="Line 120">
                  <a:extLst>
                    <a:ext uri="{FF2B5EF4-FFF2-40B4-BE49-F238E27FC236}">
                      <a16:creationId xmlns:a16="http://schemas.microsoft.com/office/drawing/2014/main" id="{07CAEA43-C6AF-8FAC-52D6-2D6BA6E46F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7" y="3136"/>
                  <a:ext cx="14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49" name="Line 121">
                  <a:extLst>
                    <a:ext uri="{FF2B5EF4-FFF2-40B4-BE49-F238E27FC236}">
                      <a16:creationId xmlns:a16="http://schemas.microsoft.com/office/drawing/2014/main" id="{C14919F7-CA2E-1ED7-8D86-55D76B5E8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2" y="2934"/>
                  <a:ext cx="0" cy="12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50" name="Text Box 122">
                  <a:extLst>
                    <a:ext uri="{FF2B5EF4-FFF2-40B4-BE49-F238E27FC236}">
                      <a16:creationId xmlns:a16="http://schemas.microsoft.com/office/drawing/2014/main" id="{AE1E9EBD-AAB3-FD0D-47D1-36ADF48F87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5" y="2934"/>
                  <a:ext cx="381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altLang="zh-CN" sz="1800" dirty="0"/>
                    <a:t>item</a:t>
                  </a:r>
                </a:p>
              </p:txBody>
            </p:sp>
            <p:sp>
              <p:nvSpPr>
                <p:cNvPr id="182351" name="Text Box 123">
                  <a:extLst>
                    <a:ext uri="{FF2B5EF4-FFF2-40B4-BE49-F238E27FC236}">
                      <a16:creationId xmlns:a16="http://schemas.microsoft.com/office/drawing/2014/main" id="{EBD98658-889B-CD36-4E7E-A007488438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3" y="2949"/>
                  <a:ext cx="1234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altLang="zh-CN" sz="1800" dirty="0"/>
                    <a:t>head of node-links</a:t>
                  </a:r>
                </a:p>
              </p:txBody>
            </p:sp>
            <p:grpSp>
              <p:nvGrpSpPr>
                <p:cNvPr id="182352" name="Group 124">
                  <a:extLst>
                    <a:ext uri="{FF2B5EF4-FFF2-40B4-BE49-F238E27FC236}">
                      <a16:creationId xmlns:a16="http://schemas.microsoft.com/office/drawing/2014/main" id="{92372B9C-A483-D4E1-1D34-7773E5E366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42" y="3189"/>
                  <a:ext cx="229" cy="886"/>
                  <a:chOff x="2142" y="3189"/>
                  <a:chExt cx="229" cy="886"/>
                </a:xfrm>
              </p:grpSpPr>
              <p:sp>
                <p:nvSpPr>
                  <p:cNvPr id="182353" name="Text Box 125">
                    <a:extLst>
                      <a:ext uri="{FF2B5EF4-FFF2-40B4-BE49-F238E27FC236}">
                        <a16:creationId xmlns:a16="http://schemas.microsoft.com/office/drawing/2014/main" id="{6BA216A4-7A37-2F3C-41F1-D666BCABA8F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0" y="3189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f</a:t>
                    </a:r>
                  </a:p>
                </p:txBody>
              </p:sp>
              <p:sp>
                <p:nvSpPr>
                  <p:cNvPr id="182354" name="Text Box 126">
                    <a:extLst>
                      <a:ext uri="{FF2B5EF4-FFF2-40B4-BE49-F238E27FC236}">
                        <a16:creationId xmlns:a16="http://schemas.microsoft.com/office/drawing/2014/main" id="{6E80A448-0941-D4BB-7D14-9E5236ABA01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54" y="3342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c</a:t>
                    </a:r>
                  </a:p>
                </p:txBody>
              </p:sp>
              <p:sp>
                <p:nvSpPr>
                  <p:cNvPr id="182355" name="Text Box 127">
                    <a:extLst>
                      <a:ext uri="{FF2B5EF4-FFF2-40B4-BE49-F238E27FC236}">
                        <a16:creationId xmlns:a16="http://schemas.microsoft.com/office/drawing/2014/main" id="{18DBD115-E8D0-0E70-0A57-9C7D5D968A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487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a</a:t>
                    </a:r>
                  </a:p>
                </p:txBody>
              </p:sp>
              <p:sp>
                <p:nvSpPr>
                  <p:cNvPr id="182356" name="Text Box 128">
                    <a:extLst>
                      <a:ext uri="{FF2B5EF4-FFF2-40B4-BE49-F238E27FC236}">
                        <a16:creationId xmlns:a16="http://schemas.microsoft.com/office/drawing/2014/main" id="{776BD49D-061F-F205-B495-F6FA4A4F3A6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636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b</a:t>
                    </a:r>
                  </a:p>
                </p:txBody>
              </p:sp>
              <p:sp>
                <p:nvSpPr>
                  <p:cNvPr id="182357" name="Text Box 129">
                    <a:extLst>
                      <a:ext uri="{FF2B5EF4-FFF2-40B4-BE49-F238E27FC236}">
                        <a16:creationId xmlns:a16="http://schemas.microsoft.com/office/drawing/2014/main" id="{6299C1A9-3C7C-2B84-6459-39D4B7CCF9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777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 dirty="0"/>
                      <a:t>m</a:t>
                    </a:r>
                  </a:p>
                </p:txBody>
              </p:sp>
              <p:sp>
                <p:nvSpPr>
                  <p:cNvPr id="182358" name="Text Box 130">
                    <a:extLst>
                      <a:ext uri="{FF2B5EF4-FFF2-40B4-BE49-F238E27FC236}">
                        <a16:creationId xmlns:a16="http://schemas.microsoft.com/office/drawing/2014/main" id="{AFB8EEF6-2E74-690A-B8E4-17687221B28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902"/>
                    <a:ext cx="229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sz="1800" dirty="0"/>
                      <a:t>p</a:t>
                    </a:r>
                  </a:p>
                </p:txBody>
              </p:sp>
            </p:grpSp>
          </p:grpSp>
          <p:grpSp>
            <p:nvGrpSpPr>
              <p:cNvPr id="182341" name="Group 131">
                <a:extLst>
                  <a:ext uri="{FF2B5EF4-FFF2-40B4-BE49-F238E27FC236}">
                    <a16:creationId xmlns:a16="http://schemas.microsoft.com/office/drawing/2014/main" id="{B78ADE21-DEC0-2583-E743-E3CFF9C62E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5" y="2160"/>
                <a:ext cx="1669" cy="1931"/>
                <a:chOff x="3025" y="2160"/>
                <a:chExt cx="1669" cy="1931"/>
              </a:xfrm>
            </p:grpSpPr>
            <p:sp>
              <p:nvSpPr>
                <p:cNvPr id="182342" name="Freeform 132">
                  <a:extLst>
                    <a:ext uri="{FF2B5EF4-FFF2-40B4-BE49-F238E27FC236}">
                      <a16:creationId xmlns:a16="http://schemas.microsoft.com/office/drawing/2014/main" id="{DCAEDD20-1F57-7995-A476-FB132490C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2160"/>
                  <a:ext cx="1040" cy="1096"/>
                </a:xfrm>
                <a:custGeom>
                  <a:avLst/>
                  <a:gdLst>
                    <a:gd name="T0" fmla="*/ 0 w 1040"/>
                    <a:gd name="T1" fmla="*/ 1089 h 1096"/>
                    <a:gd name="T2" fmla="*/ 411 w 1040"/>
                    <a:gd name="T3" fmla="*/ 1064 h 1096"/>
                    <a:gd name="T4" fmla="*/ 629 w 1040"/>
                    <a:gd name="T5" fmla="*/ 895 h 1096"/>
                    <a:gd name="T6" fmla="*/ 847 w 1040"/>
                    <a:gd name="T7" fmla="*/ 363 h 1096"/>
                    <a:gd name="T8" fmla="*/ 1040 w 1040"/>
                    <a:gd name="T9" fmla="*/ 0 h 10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0" h="1096">
                      <a:moveTo>
                        <a:pt x="0" y="1089"/>
                      </a:moveTo>
                      <a:cubicBezTo>
                        <a:pt x="153" y="1092"/>
                        <a:pt x="306" y="1096"/>
                        <a:pt x="411" y="1064"/>
                      </a:cubicBezTo>
                      <a:cubicBezTo>
                        <a:pt x="516" y="1032"/>
                        <a:pt x="556" y="1012"/>
                        <a:pt x="629" y="895"/>
                      </a:cubicBezTo>
                      <a:cubicBezTo>
                        <a:pt x="702" y="778"/>
                        <a:pt x="779" y="512"/>
                        <a:pt x="847" y="363"/>
                      </a:cubicBezTo>
                      <a:cubicBezTo>
                        <a:pt x="915" y="214"/>
                        <a:pt x="977" y="107"/>
                        <a:pt x="104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43" name="Freeform 133">
                  <a:extLst>
                    <a:ext uri="{FF2B5EF4-FFF2-40B4-BE49-F238E27FC236}">
                      <a16:creationId xmlns:a16="http://schemas.microsoft.com/office/drawing/2014/main" id="{0F7DD783-C13E-05EE-78EC-DDFD08FEA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" y="2547"/>
                  <a:ext cx="992" cy="875"/>
                </a:xfrm>
                <a:custGeom>
                  <a:avLst/>
                  <a:gdLst>
                    <a:gd name="T0" fmla="*/ 0 w 992"/>
                    <a:gd name="T1" fmla="*/ 847 h 875"/>
                    <a:gd name="T2" fmla="*/ 363 w 992"/>
                    <a:gd name="T3" fmla="*/ 847 h 875"/>
                    <a:gd name="T4" fmla="*/ 654 w 992"/>
                    <a:gd name="T5" fmla="*/ 677 h 875"/>
                    <a:gd name="T6" fmla="*/ 992 w 992"/>
                    <a:gd name="T7" fmla="*/ 0 h 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2" h="875">
                      <a:moveTo>
                        <a:pt x="0" y="847"/>
                      </a:moveTo>
                      <a:cubicBezTo>
                        <a:pt x="127" y="861"/>
                        <a:pt x="254" y="875"/>
                        <a:pt x="363" y="847"/>
                      </a:cubicBezTo>
                      <a:cubicBezTo>
                        <a:pt x="472" y="819"/>
                        <a:pt x="549" y="818"/>
                        <a:pt x="654" y="677"/>
                      </a:cubicBezTo>
                      <a:cubicBezTo>
                        <a:pt x="759" y="536"/>
                        <a:pt x="936" y="113"/>
                        <a:pt x="992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44" name="Freeform 134">
                  <a:extLst>
                    <a:ext uri="{FF2B5EF4-FFF2-40B4-BE49-F238E27FC236}">
                      <a16:creationId xmlns:a16="http://schemas.microsoft.com/office/drawing/2014/main" id="{0D419B7D-6381-DA57-0D0C-5190B57A3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" y="2958"/>
                  <a:ext cx="1016" cy="629"/>
                </a:xfrm>
                <a:custGeom>
                  <a:avLst/>
                  <a:gdLst>
                    <a:gd name="T0" fmla="*/ 0 w 1016"/>
                    <a:gd name="T1" fmla="*/ 605 h 629"/>
                    <a:gd name="T2" fmla="*/ 436 w 1016"/>
                    <a:gd name="T3" fmla="*/ 605 h 629"/>
                    <a:gd name="T4" fmla="*/ 702 w 1016"/>
                    <a:gd name="T5" fmla="*/ 460 h 629"/>
                    <a:gd name="T6" fmla="*/ 1016 w 1016"/>
                    <a:gd name="T7" fmla="*/ 0 h 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6" h="629">
                      <a:moveTo>
                        <a:pt x="0" y="605"/>
                      </a:moveTo>
                      <a:cubicBezTo>
                        <a:pt x="159" y="617"/>
                        <a:pt x="319" y="629"/>
                        <a:pt x="436" y="605"/>
                      </a:cubicBezTo>
                      <a:cubicBezTo>
                        <a:pt x="553" y="581"/>
                        <a:pt x="605" y="561"/>
                        <a:pt x="702" y="460"/>
                      </a:cubicBezTo>
                      <a:cubicBezTo>
                        <a:pt x="799" y="359"/>
                        <a:pt x="907" y="179"/>
                        <a:pt x="101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45" name="Freeform 135">
                  <a:extLst>
                    <a:ext uri="{FF2B5EF4-FFF2-40B4-BE49-F238E27FC236}">
                      <a16:creationId xmlns:a16="http://schemas.microsoft.com/office/drawing/2014/main" id="{E2B04B11-6FAE-B927-1698-29F7BA6E2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" y="3345"/>
                  <a:ext cx="1645" cy="456"/>
                </a:xfrm>
                <a:custGeom>
                  <a:avLst/>
                  <a:gdLst>
                    <a:gd name="T0" fmla="*/ 0 w 1645"/>
                    <a:gd name="T1" fmla="*/ 412 h 456"/>
                    <a:gd name="T2" fmla="*/ 460 w 1645"/>
                    <a:gd name="T3" fmla="*/ 412 h 456"/>
                    <a:gd name="T4" fmla="*/ 1041 w 1645"/>
                    <a:gd name="T5" fmla="*/ 146 h 456"/>
                    <a:gd name="T6" fmla="*/ 1645 w 1645"/>
                    <a:gd name="T7" fmla="*/ 0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45" h="456">
                      <a:moveTo>
                        <a:pt x="0" y="412"/>
                      </a:moveTo>
                      <a:cubicBezTo>
                        <a:pt x="143" y="434"/>
                        <a:pt x="287" y="456"/>
                        <a:pt x="460" y="412"/>
                      </a:cubicBezTo>
                      <a:cubicBezTo>
                        <a:pt x="633" y="368"/>
                        <a:pt x="844" y="215"/>
                        <a:pt x="1041" y="146"/>
                      </a:cubicBezTo>
                      <a:cubicBezTo>
                        <a:pt x="1238" y="77"/>
                        <a:pt x="1441" y="38"/>
                        <a:pt x="164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46" name="Freeform 136">
                  <a:extLst>
                    <a:ext uri="{FF2B5EF4-FFF2-40B4-BE49-F238E27FC236}">
                      <a16:creationId xmlns:a16="http://schemas.microsoft.com/office/drawing/2014/main" id="{8E86F77C-2891-F8B8-03BC-52C7393C6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4" y="3345"/>
                  <a:ext cx="1064" cy="597"/>
                </a:xfrm>
                <a:custGeom>
                  <a:avLst/>
                  <a:gdLst>
                    <a:gd name="T0" fmla="*/ 0 w 1064"/>
                    <a:gd name="T1" fmla="*/ 581 h 597"/>
                    <a:gd name="T2" fmla="*/ 435 w 1064"/>
                    <a:gd name="T3" fmla="*/ 581 h 597"/>
                    <a:gd name="T4" fmla="*/ 725 w 1064"/>
                    <a:gd name="T5" fmla="*/ 484 h 597"/>
                    <a:gd name="T6" fmla="*/ 1064 w 1064"/>
                    <a:gd name="T7" fmla="*/ 0 h 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64" h="597">
                      <a:moveTo>
                        <a:pt x="0" y="581"/>
                      </a:moveTo>
                      <a:cubicBezTo>
                        <a:pt x="157" y="589"/>
                        <a:pt x="314" y="597"/>
                        <a:pt x="435" y="581"/>
                      </a:cubicBezTo>
                      <a:cubicBezTo>
                        <a:pt x="556" y="565"/>
                        <a:pt x="620" y="581"/>
                        <a:pt x="725" y="484"/>
                      </a:cubicBezTo>
                      <a:cubicBezTo>
                        <a:pt x="830" y="387"/>
                        <a:pt x="947" y="193"/>
                        <a:pt x="106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2347" name="Freeform 137">
                  <a:extLst>
                    <a:ext uri="{FF2B5EF4-FFF2-40B4-BE49-F238E27FC236}">
                      <a16:creationId xmlns:a16="http://schemas.microsoft.com/office/drawing/2014/main" id="{F8831EEE-3310-8177-EE9E-4373CD599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4" y="3781"/>
                  <a:ext cx="1088" cy="310"/>
                </a:xfrm>
                <a:custGeom>
                  <a:avLst/>
                  <a:gdLst>
                    <a:gd name="T0" fmla="*/ 0 w 1088"/>
                    <a:gd name="T1" fmla="*/ 266 h 310"/>
                    <a:gd name="T2" fmla="*/ 629 w 1088"/>
                    <a:gd name="T3" fmla="*/ 266 h 310"/>
                    <a:gd name="T4" fmla="*/ 1088 w 1088"/>
                    <a:gd name="T5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8" h="310">
                      <a:moveTo>
                        <a:pt x="0" y="266"/>
                      </a:moveTo>
                      <a:cubicBezTo>
                        <a:pt x="224" y="288"/>
                        <a:pt x="448" y="310"/>
                        <a:pt x="629" y="266"/>
                      </a:cubicBezTo>
                      <a:cubicBezTo>
                        <a:pt x="810" y="222"/>
                        <a:pt x="949" y="111"/>
                        <a:pt x="1088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" name="Group 138">
              <a:extLst>
                <a:ext uri="{FF2B5EF4-FFF2-40B4-BE49-F238E27FC236}">
                  <a16:creationId xmlns:a16="http://schemas.microsoft.com/office/drawing/2014/main" id="{41A00D72-8790-B11D-DA0D-E42DFCD60B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547"/>
              <a:ext cx="1640" cy="2487"/>
              <a:chOff x="4059" y="1547"/>
              <a:chExt cx="1640" cy="2487"/>
            </a:xfrm>
          </p:grpSpPr>
          <p:grpSp>
            <p:nvGrpSpPr>
              <p:cNvPr id="6" name="Group 139">
                <a:extLst>
                  <a:ext uri="{FF2B5EF4-FFF2-40B4-BE49-F238E27FC236}">
                    <a16:creationId xmlns:a16="http://schemas.microsoft.com/office/drawing/2014/main" id="{37BD4B5E-BF16-0330-7AF8-4101CC196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9" y="1547"/>
                <a:ext cx="1640" cy="2223"/>
                <a:chOff x="4059" y="1547"/>
                <a:chExt cx="1640" cy="2223"/>
              </a:xfrm>
            </p:grpSpPr>
            <p:grpSp>
              <p:nvGrpSpPr>
                <p:cNvPr id="13" name="Group 140">
                  <a:extLst>
                    <a:ext uri="{FF2B5EF4-FFF2-40B4-BE49-F238E27FC236}">
                      <a16:creationId xmlns:a16="http://schemas.microsoft.com/office/drawing/2014/main" id="{248D073D-1AB6-92C9-A618-A2B09BB676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49" y="1547"/>
                  <a:ext cx="454" cy="226"/>
                  <a:chOff x="4649" y="1547"/>
                  <a:chExt cx="454" cy="226"/>
                </a:xfrm>
              </p:grpSpPr>
              <p:sp>
                <p:nvSpPr>
                  <p:cNvPr id="182336" name="Oval 141">
                    <a:extLst>
                      <a:ext uri="{FF2B5EF4-FFF2-40B4-BE49-F238E27FC236}">
                        <a16:creationId xmlns:a16="http://schemas.microsoft.com/office/drawing/2014/main" id="{FD712E96-7958-B0E8-AC92-AC023DE70C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9" y="1547"/>
                    <a:ext cx="454" cy="226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337" name="Text Box 142">
                    <a:extLst>
                      <a:ext uri="{FF2B5EF4-FFF2-40B4-BE49-F238E27FC236}">
                        <a16:creationId xmlns:a16="http://schemas.microsoft.com/office/drawing/2014/main" id="{6A0F13B4-E68E-80DE-5150-80FA02DB3C9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67" y="1579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root</a:t>
                    </a:r>
                  </a:p>
                </p:txBody>
              </p:sp>
            </p:grpSp>
            <p:grpSp>
              <p:nvGrpSpPr>
                <p:cNvPr id="14" name="Group 143">
                  <a:extLst>
                    <a:ext uri="{FF2B5EF4-FFF2-40B4-BE49-F238E27FC236}">
                      <a16:creationId xmlns:a16="http://schemas.microsoft.com/office/drawing/2014/main" id="{36AA2EAC-EF5B-1A77-E999-D56D39EEB1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03" y="1676"/>
                  <a:ext cx="596" cy="1277"/>
                  <a:chOff x="5103" y="1676"/>
                  <a:chExt cx="596" cy="1277"/>
                </a:xfrm>
              </p:grpSpPr>
              <p:sp>
                <p:nvSpPr>
                  <p:cNvPr id="51" name="Line 144">
                    <a:extLst>
                      <a:ext uri="{FF2B5EF4-FFF2-40B4-BE49-F238E27FC236}">
                        <a16:creationId xmlns:a16="http://schemas.microsoft.com/office/drawing/2014/main" id="{62B309E4-299A-FE86-BFDC-FD542032A1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103" y="1676"/>
                    <a:ext cx="369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52" name="Group 145">
                    <a:extLst>
                      <a:ext uri="{FF2B5EF4-FFF2-40B4-BE49-F238E27FC236}">
                        <a16:creationId xmlns:a16="http://schemas.microsoft.com/office/drawing/2014/main" id="{1A2D0BBC-11F7-B88E-A81D-67579BC1A7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45" y="1934"/>
                    <a:ext cx="454" cy="1019"/>
                    <a:chOff x="5245" y="1934"/>
                    <a:chExt cx="454" cy="1019"/>
                  </a:xfrm>
                </p:grpSpPr>
                <p:sp>
                  <p:nvSpPr>
                    <p:cNvPr id="53" name="Line 146">
                      <a:extLst>
                        <a:ext uri="{FF2B5EF4-FFF2-40B4-BE49-F238E27FC236}">
                          <a16:creationId xmlns:a16="http://schemas.microsoft.com/office/drawing/2014/main" id="{0A968378-B1F8-5644-A0DA-ECC8323EF4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5469" y="2155"/>
                      <a:ext cx="0" cy="18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Line 147">
                      <a:extLst>
                        <a:ext uri="{FF2B5EF4-FFF2-40B4-BE49-F238E27FC236}">
                          <a16:creationId xmlns:a16="http://schemas.microsoft.com/office/drawing/2014/main" id="{A71CFF33-5121-BFD1-111B-C98CA99E0E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5469" y="2562"/>
                      <a:ext cx="0" cy="16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55" name="Group 148">
                      <a:extLst>
                        <a:ext uri="{FF2B5EF4-FFF2-40B4-BE49-F238E27FC236}">
                          <a16:creationId xmlns:a16="http://schemas.microsoft.com/office/drawing/2014/main" id="{9F5C712A-C869-C9FF-AD10-D3280467CC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45" y="2727"/>
                      <a:ext cx="454" cy="226"/>
                      <a:chOff x="5245" y="2727"/>
                      <a:chExt cx="454" cy="226"/>
                    </a:xfrm>
                  </p:grpSpPr>
                  <p:sp>
                    <p:nvSpPr>
                      <p:cNvPr id="62" name="Oval 149">
                        <a:extLst>
                          <a:ext uri="{FF2B5EF4-FFF2-40B4-BE49-F238E27FC236}">
                            <a16:creationId xmlns:a16="http://schemas.microsoft.com/office/drawing/2014/main" id="{47E0D20A-DCF5-888E-0694-A212C9B6733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45" y="2727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3" name="Text Box 150">
                        <a:extLst>
                          <a:ext uri="{FF2B5EF4-FFF2-40B4-BE49-F238E27FC236}">
                            <a16:creationId xmlns:a16="http://schemas.microsoft.com/office/drawing/2014/main" id="{0FD64E12-CD4B-B356-0F13-377A3A8237B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48" y="2761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p : 1</a:t>
                        </a:r>
                      </a:p>
                    </p:txBody>
                  </p:sp>
                </p:grpSp>
                <p:grpSp>
                  <p:nvGrpSpPr>
                    <p:cNvPr id="56" name="Group 151">
                      <a:extLst>
                        <a:ext uri="{FF2B5EF4-FFF2-40B4-BE49-F238E27FC236}">
                          <a16:creationId xmlns:a16="http://schemas.microsoft.com/office/drawing/2014/main" id="{6A4AF4D3-9D18-3ACD-D345-F0C3271A49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45" y="1934"/>
                      <a:ext cx="454" cy="226"/>
                      <a:chOff x="5245" y="1934"/>
                      <a:chExt cx="454" cy="226"/>
                    </a:xfrm>
                  </p:grpSpPr>
                  <p:sp>
                    <p:nvSpPr>
                      <p:cNvPr id="60" name="Oval 152">
                        <a:extLst>
                          <a:ext uri="{FF2B5EF4-FFF2-40B4-BE49-F238E27FC236}">
                            <a16:creationId xmlns:a16="http://schemas.microsoft.com/office/drawing/2014/main" id="{BB4ECB1E-4FB1-7F41-8201-46F6891DA01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45" y="193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1" name="Text Box 153">
                        <a:extLst>
                          <a:ext uri="{FF2B5EF4-FFF2-40B4-BE49-F238E27FC236}">
                            <a16:creationId xmlns:a16="http://schemas.microsoft.com/office/drawing/2014/main" id="{69F360A5-3EC3-F54A-F9D8-D93C69CA3FC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72" y="1966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c : 1</a:t>
                        </a:r>
                      </a:p>
                    </p:txBody>
                  </p:sp>
                </p:grpSp>
                <p:grpSp>
                  <p:nvGrpSpPr>
                    <p:cNvPr id="57" name="Group 154">
                      <a:extLst>
                        <a:ext uri="{FF2B5EF4-FFF2-40B4-BE49-F238E27FC236}">
                          <a16:creationId xmlns:a16="http://schemas.microsoft.com/office/drawing/2014/main" id="{657642EC-2617-BB89-E217-F20AB59BA3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45" y="2338"/>
                      <a:ext cx="454" cy="226"/>
                      <a:chOff x="5245" y="2338"/>
                      <a:chExt cx="454" cy="226"/>
                    </a:xfrm>
                  </p:grpSpPr>
                  <p:sp>
                    <p:nvSpPr>
                      <p:cNvPr id="58" name="Oval 155">
                        <a:extLst>
                          <a:ext uri="{FF2B5EF4-FFF2-40B4-BE49-F238E27FC236}">
                            <a16:creationId xmlns:a16="http://schemas.microsoft.com/office/drawing/2014/main" id="{A67A47F5-66E0-AC45-5131-BBCAC701810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45" y="2338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" name="Text Box 156">
                        <a:extLst>
                          <a:ext uri="{FF2B5EF4-FFF2-40B4-BE49-F238E27FC236}">
                            <a16:creationId xmlns:a16="http://schemas.microsoft.com/office/drawing/2014/main" id="{982E013E-A54F-8D7F-5780-E666513F0D6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72" y="2378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b : 1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5" name="Group 157">
                  <a:extLst>
                    <a:ext uri="{FF2B5EF4-FFF2-40B4-BE49-F238E27FC236}">
                      <a16:creationId xmlns:a16="http://schemas.microsoft.com/office/drawing/2014/main" id="{D254ABA5-E7C4-C4CC-E34A-A96E36B8C9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9" y="1676"/>
                  <a:ext cx="1064" cy="2094"/>
                  <a:chOff x="4059" y="1676"/>
                  <a:chExt cx="1064" cy="2094"/>
                </a:xfrm>
              </p:grpSpPr>
              <p:sp>
                <p:nvSpPr>
                  <p:cNvPr id="16" name="Line 158">
                    <a:extLst>
                      <a:ext uri="{FF2B5EF4-FFF2-40B4-BE49-F238E27FC236}">
                        <a16:creationId xmlns:a16="http://schemas.microsoft.com/office/drawing/2014/main" id="{5A73521A-746D-A8FB-5EC9-1BB7DEF3B6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25" y="1676"/>
                    <a:ext cx="224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7" name="Group 159">
                    <a:extLst>
                      <a:ext uri="{FF2B5EF4-FFF2-40B4-BE49-F238E27FC236}">
                        <a16:creationId xmlns:a16="http://schemas.microsoft.com/office/drawing/2014/main" id="{EB830A8E-7FCE-24E5-D6F1-EB27BDECF8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53" y="2139"/>
                    <a:ext cx="650" cy="425"/>
                    <a:chOff x="4453" y="2139"/>
                    <a:chExt cx="650" cy="425"/>
                  </a:xfrm>
                </p:grpSpPr>
                <p:sp>
                  <p:nvSpPr>
                    <p:cNvPr id="47" name="Line 160">
                      <a:extLst>
                        <a:ext uri="{FF2B5EF4-FFF2-40B4-BE49-F238E27FC236}">
                          <a16:creationId xmlns:a16="http://schemas.microsoft.com/office/drawing/2014/main" id="{F3E10FE3-AE9B-41D9-ACBC-CDF0DF25E24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53" y="2139"/>
                      <a:ext cx="290" cy="199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48" name="Group 161">
                      <a:extLst>
                        <a:ext uri="{FF2B5EF4-FFF2-40B4-BE49-F238E27FC236}">
                          <a16:creationId xmlns:a16="http://schemas.microsoft.com/office/drawing/2014/main" id="{B4886DCE-D535-E5B5-9582-EC05219E32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49" y="2338"/>
                      <a:ext cx="454" cy="226"/>
                      <a:chOff x="4649" y="2338"/>
                      <a:chExt cx="454" cy="226"/>
                    </a:xfrm>
                  </p:grpSpPr>
                  <p:sp>
                    <p:nvSpPr>
                      <p:cNvPr id="49" name="Oval 162">
                        <a:extLst>
                          <a:ext uri="{FF2B5EF4-FFF2-40B4-BE49-F238E27FC236}">
                            <a16:creationId xmlns:a16="http://schemas.microsoft.com/office/drawing/2014/main" id="{A5A855C2-B980-5E4E-E539-210DD82A80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9" y="2338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0" name="Text Box 163">
                        <a:extLst>
                          <a:ext uri="{FF2B5EF4-FFF2-40B4-BE49-F238E27FC236}">
                            <a16:creationId xmlns:a16="http://schemas.microsoft.com/office/drawing/2014/main" id="{519F4257-238F-26EF-976C-49523A6EA59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767" y="2374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b : 1</a:t>
                        </a:r>
                      </a:p>
                    </p:txBody>
                  </p:sp>
                </p:grpSp>
              </p:grpSp>
              <p:grpSp>
                <p:nvGrpSpPr>
                  <p:cNvPr id="18" name="Group 164">
                    <a:extLst>
                      <a:ext uri="{FF2B5EF4-FFF2-40B4-BE49-F238E27FC236}">
                        <a16:creationId xmlns:a16="http://schemas.microsoft.com/office/drawing/2014/main" id="{5426623F-83A2-165A-AF74-D1F30100C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53" y="2934"/>
                    <a:ext cx="670" cy="836"/>
                    <a:chOff x="4453" y="2934"/>
                    <a:chExt cx="670" cy="836"/>
                  </a:xfrm>
                </p:grpSpPr>
                <p:sp>
                  <p:nvSpPr>
                    <p:cNvPr id="39" name="Line 165">
                      <a:extLst>
                        <a:ext uri="{FF2B5EF4-FFF2-40B4-BE49-F238E27FC236}">
                          <a16:creationId xmlns:a16="http://schemas.microsoft.com/office/drawing/2014/main" id="{345E6D17-CA4F-6BC6-765E-1AD3B4A031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53" y="2934"/>
                      <a:ext cx="290" cy="20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Line 166">
                      <a:extLst>
                        <a:ext uri="{FF2B5EF4-FFF2-40B4-BE49-F238E27FC236}">
                          <a16:creationId xmlns:a16="http://schemas.microsoft.com/office/drawing/2014/main" id="{30295F58-C7F7-DF31-C923-2139E680F1D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840" y="3362"/>
                      <a:ext cx="0" cy="1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41" name="Group 167">
                      <a:extLst>
                        <a:ext uri="{FF2B5EF4-FFF2-40B4-BE49-F238E27FC236}">
                          <a16:creationId xmlns:a16="http://schemas.microsoft.com/office/drawing/2014/main" id="{DFD4B88A-71F3-1C1B-5E4F-23FCF72B96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49" y="3136"/>
                      <a:ext cx="454" cy="226"/>
                      <a:chOff x="4649" y="3136"/>
                      <a:chExt cx="454" cy="226"/>
                    </a:xfrm>
                  </p:grpSpPr>
                  <p:sp>
                    <p:nvSpPr>
                      <p:cNvPr id="45" name="Oval 168">
                        <a:extLst>
                          <a:ext uri="{FF2B5EF4-FFF2-40B4-BE49-F238E27FC236}">
                            <a16:creationId xmlns:a16="http://schemas.microsoft.com/office/drawing/2014/main" id="{24E370A1-4234-2C34-963B-DA3A9EB864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9" y="3136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" name="Text Box 169">
                        <a:extLst>
                          <a:ext uri="{FF2B5EF4-FFF2-40B4-BE49-F238E27FC236}">
                            <a16:creationId xmlns:a16="http://schemas.microsoft.com/office/drawing/2014/main" id="{746902CA-4566-6409-B699-D8049B9B924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767" y="3176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b : 1</a:t>
                        </a:r>
                      </a:p>
                    </p:txBody>
                  </p:sp>
                </p:grpSp>
                <p:grpSp>
                  <p:nvGrpSpPr>
                    <p:cNvPr id="42" name="Group 170">
                      <a:extLst>
                        <a:ext uri="{FF2B5EF4-FFF2-40B4-BE49-F238E27FC236}">
                          <a16:creationId xmlns:a16="http://schemas.microsoft.com/office/drawing/2014/main" id="{BFD24D21-0FAF-C514-1AC3-B0E9A387AB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49" y="3544"/>
                      <a:ext cx="474" cy="226"/>
                      <a:chOff x="4649" y="3544"/>
                      <a:chExt cx="474" cy="226"/>
                    </a:xfrm>
                  </p:grpSpPr>
                  <p:sp>
                    <p:nvSpPr>
                      <p:cNvPr id="43" name="Oval 171">
                        <a:extLst>
                          <a:ext uri="{FF2B5EF4-FFF2-40B4-BE49-F238E27FC236}">
                            <a16:creationId xmlns:a16="http://schemas.microsoft.com/office/drawing/2014/main" id="{EA6C671D-5BCA-8764-33A8-00795708DDE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9" y="354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4" name="Text Box 172">
                        <a:extLst>
                          <a:ext uri="{FF2B5EF4-FFF2-40B4-BE49-F238E27FC236}">
                            <a16:creationId xmlns:a16="http://schemas.microsoft.com/office/drawing/2014/main" id="{2F6FE5DE-D3F2-329A-FCBF-ACEE08A9962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767" y="3584"/>
                        <a:ext cx="356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/>
                          <a:t>m : 1</a:t>
                        </a:r>
                      </a:p>
                    </p:txBody>
                  </p:sp>
                </p:grpSp>
              </p:grpSp>
              <p:grpSp>
                <p:nvGrpSpPr>
                  <p:cNvPr id="19" name="Group 173">
                    <a:extLst>
                      <a:ext uri="{FF2B5EF4-FFF2-40B4-BE49-F238E27FC236}">
                        <a16:creationId xmlns:a16="http://schemas.microsoft.com/office/drawing/2014/main" id="{CC39A062-9661-DFDD-2A5E-D3CD10957B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1934"/>
                    <a:ext cx="454" cy="1836"/>
                    <a:chOff x="4059" y="1934"/>
                    <a:chExt cx="454" cy="1836"/>
                  </a:xfrm>
                </p:grpSpPr>
                <p:sp>
                  <p:nvSpPr>
                    <p:cNvPr id="20" name="Line 174">
                      <a:extLst>
                        <a:ext uri="{FF2B5EF4-FFF2-40B4-BE49-F238E27FC236}">
                          <a16:creationId xmlns:a16="http://schemas.microsoft.com/office/drawing/2014/main" id="{29B3FFAF-FA49-11C9-ECF3-B41F5A8640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2155"/>
                      <a:ext cx="0" cy="18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Line 175">
                      <a:extLst>
                        <a:ext uri="{FF2B5EF4-FFF2-40B4-BE49-F238E27FC236}">
                          <a16:creationId xmlns:a16="http://schemas.microsoft.com/office/drawing/2014/main" id="{4145F261-F22A-5578-5B56-CD1CBA932F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2564"/>
                      <a:ext cx="0" cy="16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Line 176">
                      <a:extLst>
                        <a:ext uri="{FF2B5EF4-FFF2-40B4-BE49-F238E27FC236}">
                          <a16:creationId xmlns:a16="http://schemas.microsoft.com/office/drawing/2014/main" id="{0A1169F2-0615-B5AB-20C6-EF14958E8E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2949"/>
                      <a:ext cx="0" cy="18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" name="Line 177">
                      <a:extLst>
                        <a:ext uri="{FF2B5EF4-FFF2-40B4-BE49-F238E27FC236}">
                          <a16:creationId xmlns:a16="http://schemas.microsoft.com/office/drawing/2014/main" id="{EE066696-E9EF-E081-9125-094A1C2D5F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3362"/>
                      <a:ext cx="0" cy="1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" name="Group 178">
                      <a:extLst>
                        <a:ext uri="{FF2B5EF4-FFF2-40B4-BE49-F238E27FC236}">
                          <a16:creationId xmlns:a16="http://schemas.microsoft.com/office/drawing/2014/main" id="{1B66B5FA-6F6C-DFA5-4FB9-38D7E52327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1934"/>
                      <a:ext cx="454" cy="226"/>
                      <a:chOff x="4059" y="1934"/>
                      <a:chExt cx="454" cy="226"/>
                    </a:xfrm>
                  </p:grpSpPr>
                  <p:sp>
                    <p:nvSpPr>
                      <p:cNvPr id="37" name="Oval 179">
                        <a:extLst>
                          <a:ext uri="{FF2B5EF4-FFF2-40B4-BE49-F238E27FC236}">
                            <a16:creationId xmlns:a16="http://schemas.microsoft.com/office/drawing/2014/main" id="{6FF6CD22-75D7-82EF-4657-93842A4114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193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Text Box 180">
                        <a:extLst>
                          <a:ext uri="{FF2B5EF4-FFF2-40B4-BE49-F238E27FC236}">
                            <a16:creationId xmlns:a16="http://schemas.microsoft.com/office/drawing/2014/main" id="{025AB2F6-12C1-AF89-93DF-012E195CE61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1963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f : 4</a:t>
                        </a:r>
                      </a:p>
                    </p:txBody>
                  </p:sp>
                </p:grpSp>
                <p:grpSp>
                  <p:nvGrpSpPr>
                    <p:cNvPr id="25" name="Group 181">
                      <a:extLst>
                        <a:ext uri="{FF2B5EF4-FFF2-40B4-BE49-F238E27FC236}">
                          <a16:creationId xmlns:a16="http://schemas.microsoft.com/office/drawing/2014/main" id="{534114E1-1469-16BF-27A8-7803504D69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2727"/>
                      <a:ext cx="454" cy="226"/>
                      <a:chOff x="4059" y="2727"/>
                      <a:chExt cx="454" cy="226"/>
                    </a:xfrm>
                  </p:grpSpPr>
                  <p:sp>
                    <p:nvSpPr>
                      <p:cNvPr id="35" name="Oval 182">
                        <a:extLst>
                          <a:ext uri="{FF2B5EF4-FFF2-40B4-BE49-F238E27FC236}">
                            <a16:creationId xmlns:a16="http://schemas.microsoft.com/office/drawing/2014/main" id="{0E997907-D4E0-E979-270A-CD1201BFD5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2727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" name="Text Box 183">
                        <a:extLst>
                          <a:ext uri="{FF2B5EF4-FFF2-40B4-BE49-F238E27FC236}">
                            <a16:creationId xmlns:a16="http://schemas.microsoft.com/office/drawing/2014/main" id="{56E89418-6045-3731-4C6C-594F32962D5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2761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a : 3</a:t>
                        </a:r>
                      </a:p>
                    </p:txBody>
                  </p:sp>
                </p:grpSp>
                <p:grpSp>
                  <p:nvGrpSpPr>
                    <p:cNvPr id="26" name="Group 184">
                      <a:extLst>
                        <a:ext uri="{FF2B5EF4-FFF2-40B4-BE49-F238E27FC236}">
                          <a16:creationId xmlns:a16="http://schemas.microsoft.com/office/drawing/2014/main" id="{142E6AE5-CD44-7EAD-D7A1-D111B7A08C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3136"/>
                      <a:ext cx="454" cy="226"/>
                      <a:chOff x="4059" y="3136"/>
                      <a:chExt cx="454" cy="226"/>
                    </a:xfrm>
                  </p:grpSpPr>
                  <p:sp>
                    <p:nvSpPr>
                      <p:cNvPr id="33" name="Oval 185">
                        <a:extLst>
                          <a:ext uri="{FF2B5EF4-FFF2-40B4-BE49-F238E27FC236}">
                            <a16:creationId xmlns:a16="http://schemas.microsoft.com/office/drawing/2014/main" id="{B9F753D4-94F0-6D0A-BE5A-E7297F4817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3136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4" name="Text Box 186">
                        <a:extLst>
                          <a:ext uri="{FF2B5EF4-FFF2-40B4-BE49-F238E27FC236}">
                            <a16:creationId xmlns:a16="http://schemas.microsoft.com/office/drawing/2014/main" id="{8357AE4B-4626-5245-2A27-D1A8FDCE172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3176"/>
                        <a:ext cx="35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/>
                          <a:t>m : 2</a:t>
                        </a:r>
                      </a:p>
                    </p:txBody>
                  </p:sp>
                </p:grpSp>
                <p:grpSp>
                  <p:nvGrpSpPr>
                    <p:cNvPr id="27" name="Group 187">
                      <a:extLst>
                        <a:ext uri="{FF2B5EF4-FFF2-40B4-BE49-F238E27FC236}">
                          <a16:creationId xmlns:a16="http://schemas.microsoft.com/office/drawing/2014/main" id="{2E8373BD-948C-FACA-B2CE-6AF4A152CC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3544"/>
                      <a:ext cx="454" cy="226"/>
                      <a:chOff x="4059" y="3544"/>
                      <a:chExt cx="454" cy="226"/>
                    </a:xfrm>
                  </p:grpSpPr>
                  <p:sp>
                    <p:nvSpPr>
                      <p:cNvPr id="31" name="Oval 188">
                        <a:extLst>
                          <a:ext uri="{FF2B5EF4-FFF2-40B4-BE49-F238E27FC236}">
                            <a16:creationId xmlns:a16="http://schemas.microsoft.com/office/drawing/2014/main" id="{8D087430-6015-2B25-6B53-4D6029D6EC9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354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2" name="Text Box 189">
                        <a:extLst>
                          <a:ext uri="{FF2B5EF4-FFF2-40B4-BE49-F238E27FC236}">
                            <a16:creationId xmlns:a16="http://schemas.microsoft.com/office/drawing/2014/main" id="{2A237288-CA65-973C-BE3B-EADC76ED33B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3584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p : 2</a:t>
                        </a:r>
                      </a:p>
                    </p:txBody>
                  </p:sp>
                </p:grpSp>
                <p:grpSp>
                  <p:nvGrpSpPr>
                    <p:cNvPr id="28" name="Group 190">
                      <a:extLst>
                        <a:ext uri="{FF2B5EF4-FFF2-40B4-BE49-F238E27FC236}">
                          <a16:creationId xmlns:a16="http://schemas.microsoft.com/office/drawing/2014/main" id="{4775B657-6161-3BD8-E245-C8A7D9D6FA4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2338"/>
                      <a:ext cx="454" cy="226"/>
                      <a:chOff x="4059" y="2338"/>
                      <a:chExt cx="454" cy="226"/>
                    </a:xfrm>
                  </p:grpSpPr>
                  <p:sp>
                    <p:nvSpPr>
                      <p:cNvPr id="29" name="Oval 191">
                        <a:extLst>
                          <a:ext uri="{FF2B5EF4-FFF2-40B4-BE49-F238E27FC236}">
                            <a16:creationId xmlns:a16="http://schemas.microsoft.com/office/drawing/2014/main" id="{05247612-1484-7537-8FA5-4CB6FA42BC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2338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" name="Text Box 192">
                        <a:extLst>
                          <a:ext uri="{FF2B5EF4-FFF2-40B4-BE49-F238E27FC236}">
                            <a16:creationId xmlns:a16="http://schemas.microsoft.com/office/drawing/2014/main" id="{6BE498CF-9C2D-12A9-7C02-734474CB76E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2374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c : 3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7" name="Group 193">
                <a:extLst>
                  <a:ext uri="{FF2B5EF4-FFF2-40B4-BE49-F238E27FC236}">
                    <a16:creationId xmlns:a16="http://schemas.microsoft.com/office/drawing/2014/main" id="{160ABD27-E42C-6DFE-3516-798EF05AE2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8" y="2061"/>
                <a:ext cx="1041" cy="1973"/>
                <a:chOff x="4428" y="2061"/>
                <a:chExt cx="1041" cy="1973"/>
              </a:xfrm>
            </p:grpSpPr>
            <p:sp>
              <p:nvSpPr>
                <p:cNvPr id="8" name="Freeform 194">
                  <a:extLst>
                    <a:ext uri="{FF2B5EF4-FFF2-40B4-BE49-F238E27FC236}">
                      <a16:creationId xmlns:a16="http://schemas.microsoft.com/office/drawing/2014/main" id="{6F6BCC54-7D2F-B3BD-DB0F-F45883C12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8" y="2061"/>
                  <a:ext cx="774" cy="291"/>
                </a:xfrm>
                <a:custGeom>
                  <a:avLst/>
                  <a:gdLst>
                    <a:gd name="T0" fmla="*/ 0 w 774"/>
                    <a:gd name="T1" fmla="*/ 291 h 291"/>
                    <a:gd name="T2" fmla="*/ 412 w 774"/>
                    <a:gd name="T3" fmla="*/ 121 h 291"/>
                    <a:gd name="T4" fmla="*/ 774 w 774"/>
                    <a:gd name="T5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74" h="291">
                      <a:moveTo>
                        <a:pt x="0" y="291"/>
                      </a:moveTo>
                      <a:cubicBezTo>
                        <a:pt x="141" y="230"/>
                        <a:pt x="283" y="170"/>
                        <a:pt x="412" y="121"/>
                      </a:cubicBezTo>
                      <a:cubicBezTo>
                        <a:pt x="541" y="72"/>
                        <a:pt x="657" y="36"/>
                        <a:pt x="77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95">
                  <a:extLst>
                    <a:ext uri="{FF2B5EF4-FFF2-40B4-BE49-F238E27FC236}">
                      <a16:creationId xmlns:a16="http://schemas.microsoft.com/office/drawing/2014/main" id="{BC777C78-BDE1-A4D8-7ABD-C5B1951EF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1" y="3297"/>
                  <a:ext cx="218" cy="266"/>
                </a:xfrm>
                <a:custGeom>
                  <a:avLst/>
                  <a:gdLst>
                    <a:gd name="T0" fmla="*/ 0 w 218"/>
                    <a:gd name="T1" fmla="*/ 0 h 242"/>
                    <a:gd name="T2" fmla="*/ 218 w 218"/>
                    <a:gd name="T3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18" h="242">
                      <a:moveTo>
                        <a:pt x="0" y="0"/>
                      </a:moveTo>
                      <a:cubicBezTo>
                        <a:pt x="0" y="0"/>
                        <a:pt x="109" y="121"/>
                        <a:pt x="218" y="2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96">
                  <a:extLst>
                    <a:ext uri="{FF2B5EF4-FFF2-40B4-BE49-F238E27FC236}">
                      <a16:creationId xmlns:a16="http://schemas.microsoft.com/office/drawing/2014/main" id="{EF9E907A-9F43-43DB-B60E-106FC0B44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3" y="2983"/>
                  <a:ext cx="1016" cy="1051"/>
                </a:xfrm>
                <a:custGeom>
                  <a:avLst/>
                  <a:gdLst>
                    <a:gd name="T0" fmla="*/ 0 w 1016"/>
                    <a:gd name="T1" fmla="*/ 774 h 1051"/>
                    <a:gd name="T2" fmla="*/ 96 w 1016"/>
                    <a:gd name="T3" fmla="*/ 991 h 1051"/>
                    <a:gd name="T4" fmla="*/ 556 w 1016"/>
                    <a:gd name="T5" fmla="*/ 1016 h 1051"/>
                    <a:gd name="T6" fmla="*/ 798 w 1016"/>
                    <a:gd name="T7" fmla="*/ 991 h 1051"/>
                    <a:gd name="T8" fmla="*/ 919 w 1016"/>
                    <a:gd name="T9" fmla="*/ 653 h 1051"/>
                    <a:gd name="T10" fmla="*/ 1016 w 1016"/>
                    <a:gd name="T11" fmla="*/ 0 h 1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6" h="1051">
                      <a:moveTo>
                        <a:pt x="0" y="774"/>
                      </a:moveTo>
                      <a:cubicBezTo>
                        <a:pt x="1" y="862"/>
                        <a:pt x="3" y="951"/>
                        <a:pt x="96" y="991"/>
                      </a:cubicBezTo>
                      <a:cubicBezTo>
                        <a:pt x="189" y="1031"/>
                        <a:pt x="439" y="1016"/>
                        <a:pt x="556" y="1016"/>
                      </a:cubicBezTo>
                      <a:cubicBezTo>
                        <a:pt x="673" y="1016"/>
                        <a:pt x="738" y="1051"/>
                        <a:pt x="798" y="991"/>
                      </a:cubicBezTo>
                      <a:cubicBezTo>
                        <a:pt x="858" y="931"/>
                        <a:pt x="883" y="818"/>
                        <a:pt x="919" y="653"/>
                      </a:cubicBezTo>
                      <a:cubicBezTo>
                        <a:pt x="955" y="488"/>
                        <a:pt x="985" y="244"/>
                        <a:pt x="101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97">
                  <a:extLst>
                    <a:ext uri="{FF2B5EF4-FFF2-40B4-BE49-F238E27FC236}">
                      <a16:creationId xmlns:a16="http://schemas.microsoft.com/office/drawing/2014/main" id="{B2A99F01-CC01-D4CA-5855-CD42DA10D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4" y="2571"/>
                  <a:ext cx="1" cy="557"/>
                </a:xfrm>
                <a:custGeom>
                  <a:avLst/>
                  <a:gdLst>
                    <a:gd name="T0" fmla="*/ 0 w 1"/>
                    <a:gd name="T1" fmla="*/ 557 h 557"/>
                    <a:gd name="T2" fmla="*/ 0 w 1"/>
                    <a:gd name="T3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557">
                      <a:moveTo>
                        <a:pt x="0" y="557"/>
                      </a:moveTo>
                      <a:cubicBezTo>
                        <a:pt x="0" y="557"/>
                        <a:pt x="0" y="27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98">
                  <a:extLst>
                    <a:ext uri="{FF2B5EF4-FFF2-40B4-BE49-F238E27FC236}">
                      <a16:creationId xmlns:a16="http://schemas.microsoft.com/office/drawing/2014/main" id="{8F196217-74D5-17FE-641B-727544980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6" y="2450"/>
                  <a:ext cx="121" cy="1"/>
                </a:xfrm>
                <a:custGeom>
                  <a:avLst/>
                  <a:gdLst>
                    <a:gd name="T0" fmla="*/ 0 w 121"/>
                    <a:gd name="T1" fmla="*/ 0 h 1"/>
                    <a:gd name="T2" fmla="*/ 121 w 12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50" y="0"/>
                        <a:pt x="101" y="0"/>
                        <a:pt x="12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25" name="Text Box 3">
            <a:extLst>
              <a:ext uri="{FF2B5EF4-FFF2-40B4-BE49-F238E27FC236}">
                <a16:creationId xmlns:a16="http://schemas.microsoft.com/office/drawing/2014/main" id="{8779696A-44EA-D736-943E-A83416FA6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853" y="6477623"/>
            <a:ext cx="68821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2"/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Nodes with the same item-name are linked in sequence via node-links</a:t>
            </a:r>
          </a:p>
        </p:txBody>
      </p:sp>
      <p:sp>
        <p:nvSpPr>
          <p:cNvPr id="182359" name="TextBox 182358">
            <a:extLst>
              <a:ext uri="{FF2B5EF4-FFF2-40B4-BE49-F238E27FC236}">
                <a16:creationId xmlns:a16="http://schemas.microsoft.com/office/drawing/2014/main" id="{62E9141A-990A-15CB-4243-F7FFB4894918}"/>
              </a:ext>
            </a:extLst>
          </p:cNvPr>
          <p:cNvSpPr txBox="1"/>
          <p:nvPr/>
        </p:nvSpPr>
        <p:spPr>
          <a:xfrm>
            <a:off x="6127214" y="6255951"/>
            <a:ext cx="3153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L = {(f:4), (c:4), (a:3), (b:3), (m:3), (p:3)}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692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68D39-5A60-41D0-34CA-23D62A45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547" y="1984603"/>
            <a:ext cx="2962275" cy="3781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E9BA6-FEAC-4D3C-7873-56021CF8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Frequent Pattern from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3BE0-65AC-FCF2-3BB8-45813ABBA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436429" cy="48842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Mining frequent patterns by breaking down the problem into more manageable </a:t>
            </a:r>
            <a:r>
              <a:rPr lang="en-US" sz="2400" dirty="0">
                <a:solidFill>
                  <a:srgbClr val="C00000"/>
                </a:solidFill>
              </a:rPr>
              <a:t>sub-problems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1. For </a:t>
            </a:r>
            <a:r>
              <a:rPr lang="en-US" sz="2400" dirty="0">
                <a:solidFill>
                  <a:srgbClr val="C00000"/>
                </a:solidFill>
              </a:rPr>
              <a:t>each item</a:t>
            </a:r>
            <a:r>
              <a:rPr lang="en-US" sz="2400" dirty="0"/>
              <a:t> in the tree find </a:t>
            </a:r>
            <a:r>
              <a:rPr lang="en-US" sz="2400" dirty="0">
                <a:solidFill>
                  <a:srgbClr val="C00000"/>
                </a:solidFill>
              </a:rPr>
              <a:t>all paths </a:t>
            </a:r>
            <a:r>
              <a:rPr lang="en-US" sz="2400" dirty="0"/>
              <a:t>(excluding item) that lead to the item (</a:t>
            </a:r>
            <a:r>
              <a:rPr lang="en-US" sz="2400" b="1" dirty="0"/>
              <a:t>Conditional pattern base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altLang="en-US" sz="2400" dirty="0"/>
              <a:t>      e.g., for p : {(</a:t>
            </a:r>
            <a:r>
              <a:rPr lang="en-US" altLang="en-US" sz="2400" i="1" dirty="0"/>
              <a:t>f, c, a, m:2</a:t>
            </a:r>
            <a:r>
              <a:rPr lang="en-US" altLang="en-US" sz="2400" dirty="0"/>
              <a:t>), (</a:t>
            </a:r>
            <a:r>
              <a:rPr lang="en-US" altLang="en-US" sz="2400" i="1" dirty="0"/>
              <a:t>c, b:1</a:t>
            </a:r>
            <a:r>
              <a:rPr lang="en-US" altLang="en-US" sz="2400" dirty="0"/>
              <a:t>)}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Find </a:t>
            </a:r>
            <a:r>
              <a:rPr lang="en-US" sz="2400" dirty="0">
                <a:solidFill>
                  <a:srgbClr val="C00000"/>
                </a:solidFill>
              </a:rPr>
              <a:t>frequent items </a:t>
            </a:r>
            <a:r>
              <a:rPr lang="en-US" sz="2400" dirty="0"/>
              <a:t>in these paths (</a:t>
            </a:r>
            <a:r>
              <a:rPr lang="en-US" sz="2400" b="1" dirty="0"/>
              <a:t>Conditional FP-tree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e.g., frequent items of </a:t>
            </a:r>
            <a:r>
              <a:rPr lang="en-US" altLang="en-US" sz="2400" dirty="0"/>
              <a:t>{(</a:t>
            </a:r>
            <a:r>
              <a:rPr lang="en-US" altLang="en-US" sz="2400" i="1" dirty="0"/>
              <a:t>f, c, a, m:2</a:t>
            </a:r>
            <a:r>
              <a:rPr lang="en-US" altLang="en-US" sz="2400" dirty="0"/>
              <a:t>), (</a:t>
            </a:r>
            <a:r>
              <a:rPr lang="en-US" altLang="en-US" sz="2400" i="1" dirty="0"/>
              <a:t>c, b:1</a:t>
            </a:r>
            <a:r>
              <a:rPr lang="en-US" altLang="en-US" sz="2400" dirty="0"/>
              <a:t>)} based on support=3: (</a:t>
            </a:r>
            <a:r>
              <a:rPr lang="en-US" altLang="en-US" sz="2400" i="1" dirty="0"/>
              <a:t>c:3</a:t>
            </a:r>
            <a:r>
              <a:rPr lang="en-US" altLang="en-US" sz="2400" dirty="0"/>
              <a:t>)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3 . Extract </a:t>
            </a:r>
            <a:r>
              <a:rPr lang="en-US" sz="2400" dirty="0">
                <a:solidFill>
                  <a:srgbClr val="C00000"/>
                </a:solidFill>
              </a:rPr>
              <a:t>all possible</a:t>
            </a:r>
            <a:r>
              <a:rPr lang="en-US" sz="2400" dirty="0"/>
              <a:t> </a:t>
            </a:r>
            <a:r>
              <a:rPr lang="en-US" sz="2400" dirty="0" err="1"/>
              <a:t>itemsets</a:t>
            </a:r>
            <a:r>
              <a:rPr lang="en-US" sz="2400" dirty="0"/>
              <a:t> using the </a:t>
            </a:r>
            <a:r>
              <a:rPr lang="en-US" sz="2400" dirty="0">
                <a:solidFill>
                  <a:srgbClr val="C00000"/>
                </a:solidFill>
              </a:rPr>
              <a:t>item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combined</a:t>
            </a:r>
            <a:r>
              <a:rPr lang="en-US" sz="2400" dirty="0"/>
              <a:t> with these frequent items (</a:t>
            </a:r>
            <a:r>
              <a:rPr lang="en-US" sz="2400" b="1" dirty="0"/>
              <a:t>Frequent Patterns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e.g., combination of p with </a:t>
            </a:r>
            <a:r>
              <a:rPr lang="en-US" altLang="en-US" sz="2400" dirty="0"/>
              <a:t>(</a:t>
            </a:r>
            <a:r>
              <a:rPr lang="en-US" altLang="en-US" sz="2400" i="1" dirty="0"/>
              <a:t>c:3</a:t>
            </a:r>
            <a:r>
              <a:rPr lang="en-US" altLang="en-US" sz="2400" dirty="0"/>
              <a:t>) :  p:3, pc:3 </a:t>
            </a:r>
          </a:p>
        </p:txBody>
      </p:sp>
    </p:spTree>
    <p:extLst>
      <p:ext uri="{BB962C8B-B14F-4D97-AF65-F5344CB8AC3E}">
        <p14:creationId xmlns:p14="http://schemas.microsoft.com/office/powerpoint/2010/main" val="404401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93198" y="192895"/>
            <a:ext cx="9533730" cy="1325563"/>
          </a:xfrm>
        </p:spPr>
        <p:txBody>
          <a:bodyPr/>
          <a:lstStyle/>
          <a:p>
            <a:r>
              <a:rPr lang="en-US" altLang="zh-CN" spc="-95" dirty="0"/>
              <a:t>Frequent Patterns from FP-tree - Example</a:t>
            </a:r>
            <a:endParaRPr lang="en-US" altLang="en-US" spc="-95" dirty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198" y="1635984"/>
            <a:ext cx="8291512" cy="485298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Start from the </a:t>
            </a:r>
            <a:r>
              <a:rPr lang="en-US" altLang="en-US" dirty="0">
                <a:solidFill>
                  <a:srgbClr val="C00000"/>
                </a:solidFill>
              </a:rPr>
              <a:t>bottom</a:t>
            </a:r>
            <a:r>
              <a:rPr lang="en-US" altLang="en-US" dirty="0"/>
              <a:t> of the header table (</a:t>
            </a:r>
            <a:r>
              <a:rPr lang="en-US" altLang="en-US" i="1" dirty="0"/>
              <a:t>p)</a:t>
            </a:r>
          </a:p>
          <a:p>
            <a:r>
              <a:rPr lang="en-US" altLang="en-US" dirty="0"/>
              <a:t>Two paths</a:t>
            </a:r>
          </a:p>
          <a:p>
            <a:r>
              <a:rPr lang="en-US" altLang="en-US" i="1" dirty="0"/>
              <a:t>p</a:t>
            </a:r>
            <a:r>
              <a:rPr lang="en-US" altLang="en-US" dirty="0"/>
              <a:t>’s </a:t>
            </a:r>
            <a:r>
              <a:rPr lang="en-US" altLang="en-US" dirty="0">
                <a:solidFill>
                  <a:srgbClr val="C00000"/>
                </a:solidFill>
              </a:rPr>
              <a:t>conditional pattern base</a:t>
            </a:r>
          </a:p>
          <a:p>
            <a:pPr lvl="1"/>
            <a:r>
              <a:rPr lang="en-US" altLang="en-US" dirty="0"/>
              <a:t>{(</a:t>
            </a:r>
            <a:r>
              <a:rPr lang="en-US" altLang="en-US" i="1" dirty="0"/>
              <a:t>f, c, a, m:2</a:t>
            </a:r>
            <a:r>
              <a:rPr lang="en-US" altLang="en-US" dirty="0"/>
              <a:t>), (</a:t>
            </a:r>
            <a:r>
              <a:rPr lang="en-US" altLang="en-US" i="1" dirty="0"/>
              <a:t>c, b:1</a:t>
            </a:r>
            <a:r>
              <a:rPr lang="en-US" altLang="en-US" dirty="0"/>
              <a:t>)}</a:t>
            </a:r>
          </a:p>
          <a:p>
            <a:r>
              <a:rPr lang="en-US" altLang="en-US" i="1" dirty="0"/>
              <a:t>p</a:t>
            </a:r>
            <a:r>
              <a:rPr lang="en-US" altLang="en-US" dirty="0"/>
              <a:t>’s </a:t>
            </a:r>
            <a:r>
              <a:rPr lang="en-US" altLang="en-US" dirty="0">
                <a:solidFill>
                  <a:srgbClr val="C00000"/>
                </a:solidFill>
              </a:rPr>
              <a:t>conditional FP-tree </a:t>
            </a:r>
          </a:p>
          <a:p>
            <a:pPr lvl="1"/>
            <a:r>
              <a:rPr lang="en-US" altLang="en-US" dirty="0"/>
              <a:t>Only one branch (</a:t>
            </a:r>
            <a:r>
              <a:rPr lang="en-US" altLang="en-US" i="1" dirty="0"/>
              <a:t>c:3</a:t>
            </a:r>
            <a:r>
              <a:rPr lang="en-US" altLang="en-US" dirty="0"/>
              <a:t>) </a:t>
            </a:r>
          </a:p>
          <a:p>
            <a:pPr lvl="1"/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Frequent Patterns: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p:3, pc:3</a:t>
            </a:r>
          </a:p>
        </p:txBody>
      </p:sp>
      <p:sp>
        <p:nvSpPr>
          <p:cNvPr id="2" name="Rectangle 1"/>
          <p:cNvSpPr/>
          <p:nvPr/>
        </p:nvSpPr>
        <p:spPr>
          <a:xfrm>
            <a:off x="8800988" y="6463496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minimum support threshold</a:t>
            </a:r>
            <a:r>
              <a:rPr lang="en-US" altLang="zh-CN" dirty="0"/>
              <a:t> = 3</a:t>
            </a:r>
            <a:endParaRPr lang="en-US" dirty="0"/>
          </a:p>
        </p:txBody>
      </p:sp>
      <p:grpSp>
        <p:nvGrpSpPr>
          <p:cNvPr id="191594" name="Group 191593">
            <a:extLst>
              <a:ext uri="{FF2B5EF4-FFF2-40B4-BE49-F238E27FC236}">
                <a16:creationId xmlns:a16="http://schemas.microsoft.com/office/drawing/2014/main" id="{D6B48ADD-2294-7502-260B-D65CF16BF3BB}"/>
              </a:ext>
            </a:extLst>
          </p:cNvPr>
          <p:cNvGrpSpPr/>
          <p:nvPr/>
        </p:nvGrpSpPr>
        <p:grpSpPr>
          <a:xfrm>
            <a:off x="5175478" y="2416931"/>
            <a:ext cx="6165850" cy="4229100"/>
            <a:chOff x="2976563" y="2733675"/>
            <a:chExt cx="6165850" cy="4229100"/>
          </a:xfrm>
        </p:grpSpPr>
        <p:grpSp>
          <p:nvGrpSpPr>
            <p:cNvPr id="191595" name="Group 96">
              <a:extLst>
                <a:ext uri="{FF2B5EF4-FFF2-40B4-BE49-F238E27FC236}">
                  <a16:creationId xmlns:a16="http://schemas.microsoft.com/office/drawing/2014/main" id="{9B91CE11-14AC-5A9C-1A19-93B5762696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563" y="2733675"/>
              <a:ext cx="6165850" cy="4229100"/>
              <a:chOff x="1851" y="1676"/>
              <a:chExt cx="3884" cy="2664"/>
            </a:xfrm>
          </p:grpSpPr>
          <p:sp>
            <p:nvSpPr>
              <p:cNvPr id="191598" name="Text Box 6">
                <a:extLst>
                  <a:ext uri="{FF2B5EF4-FFF2-40B4-BE49-F238E27FC236}">
                    <a16:creationId xmlns:a16="http://schemas.microsoft.com/office/drawing/2014/main" id="{28D590DE-D887-00CD-512E-4E943D82A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2" y="2870"/>
                <a:ext cx="87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rPr lang="en-US" altLang="zh-CN" sz="1800"/>
                  <a:t>Header Table</a:t>
                </a:r>
              </a:p>
            </p:txBody>
          </p:sp>
          <p:grpSp>
            <p:nvGrpSpPr>
              <p:cNvPr id="191599" name="Group 7">
                <a:extLst>
                  <a:ext uri="{FF2B5EF4-FFF2-40B4-BE49-F238E27FC236}">
                    <a16:creationId xmlns:a16="http://schemas.microsoft.com/office/drawing/2014/main" id="{52805C46-4594-9B24-5506-5D2BEFB3A7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1" y="3063"/>
                <a:ext cx="1870" cy="1277"/>
                <a:chOff x="1815" y="2934"/>
                <a:chExt cx="1870" cy="1277"/>
              </a:xfrm>
            </p:grpSpPr>
            <p:sp>
              <p:nvSpPr>
                <p:cNvPr id="191666" name="Line 8">
                  <a:extLst>
                    <a:ext uri="{FF2B5EF4-FFF2-40B4-BE49-F238E27FC236}">
                      <a16:creationId xmlns:a16="http://schemas.microsoft.com/office/drawing/2014/main" id="{11875113-914D-3F1A-78FA-3038D62D82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7" y="3136"/>
                  <a:ext cx="14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1667" name="Line 9">
                  <a:extLst>
                    <a:ext uri="{FF2B5EF4-FFF2-40B4-BE49-F238E27FC236}">
                      <a16:creationId xmlns:a16="http://schemas.microsoft.com/office/drawing/2014/main" id="{749A5B4A-7D3F-52FB-1237-05E1088B6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2" y="2934"/>
                  <a:ext cx="0" cy="12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1668" name="Text Box 10">
                  <a:extLst>
                    <a:ext uri="{FF2B5EF4-FFF2-40B4-BE49-F238E27FC236}">
                      <a16:creationId xmlns:a16="http://schemas.microsoft.com/office/drawing/2014/main" id="{ABA9042E-7341-2D9F-16FD-253348910A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15" y="2934"/>
                  <a:ext cx="581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altLang="zh-CN" sz="1800" dirty="0"/>
                    <a:t>item</a:t>
                  </a:r>
                </a:p>
              </p:txBody>
            </p:sp>
            <p:sp>
              <p:nvSpPr>
                <p:cNvPr id="191669" name="Text Box 11">
                  <a:extLst>
                    <a:ext uri="{FF2B5EF4-FFF2-40B4-BE49-F238E27FC236}">
                      <a16:creationId xmlns:a16="http://schemas.microsoft.com/office/drawing/2014/main" id="{0218046C-B02C-D4BB-9C5D-C963951D52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3" y="2949"/>
                  <a:ext cx="119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altLang="zh-CN" sz="1800" dirty="0"/>
                    <a:t>head of node-links</a:t>
                  </a:r>
                </a:p>
              </p:txBody>
            </p:sp>
            <p:grpSp>
              <p:nvGrpSpPr>
                <p:cNvPr id="191670" name="Group 12">
                  <a:extLst>
                    <a:ext uri="{FF2B5EF4-FFF2-40B4-BE49-F238E27FC236}">
                      <a16:creationId xmlns:a16="http://schemas.microsoft.com/office/drawing/2014/main" id="{2309FDAE-1FFB-CB0E-E973-1257212F1D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42" y="3189"/>
                  <a:ext cx="151" cy="886"/>
                  <a:chOff x="2142" y="3189"/>
                  <a:chExt cx="151" cy="886"/>
                </a:xfrm>
              </p:grpSpPr>
              <p:sp>
                <p:nvSpPr>
                  <p:cNvPr id="191671" name="Text Box 13">
                    <a:extLst>
                      <a:ext uri="{FF2B5EF4-FFF2-40B4-BE49-F238E27FC236}">
                        <a16:creationId xmlns:a16="http://schemas.microsoft.com/office/drawing/2014/main" id="{E2928586-FCD8-5F13-B9B5-10835D5479B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0" y="3189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f</a:t>
                    </a:r>
                  </a:p>
                </p:txBody>
              </p:sp>
              <p:sp>
                <p:nvSpPr>
                  <p:cNvPr id="191672" name="Text Box 14">
                    <a:extLst>
                      <a:ext uri="{FF2B5EF4-FFF2-40B4-BE49-F238E27FC236}">
                        <a16:creationId xmlns:a16="http://schemas.microsoft.com/office/drawing/2014/main" id="{DD893A7D-CBD3-F344-E1EC-0931A80DF5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54" y="3342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c</a:t>
                    </a:r>
                  </a:p>
                </p:txBody>
              </p:sp>
              <p:sp>
                <p:nvSpPr>
                  <p:cNvPr id="191673" name="Text Box 15">
                    <a:extLst>
                      <a:ext uri="{FF2B5EF4-FFF2-40B4-BE49-F238E27FC236}">
                        <a16:creationId xmlns:a16="http://schemas.microsoft.com/office/drawing/2014/main" id="{00842339-033C-A96E-67FB-0AEA269C1C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487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a</a:t>
                    </a:r>
                  </a:p>
                </p:txBody>
              </p:sp>
              <p:sp>
                <p:nvSpPr>
                  <p:cNvPr id="191674" name="Text Box 16">
                    <a:extLst>
                      <a:ext uri="{FF2B5EF4-FFF2-40B4-BE49-F238E27FC236}">
                        <a16:creationId xmlns:a16="http://schemas.microsoft.com/office/drawing/2014/main" id="{B00BE920-90B5-5473-BA56-A13E2B6E9D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636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b</a:t>
                    </a:r>
                  </a:p>
                </p:txBody>
              </p:sp>
              <p:sp>
                <p:nvSpPr>
                  <p:cNvPr id="191675" name="Text Box 17">
                    <a:extLst>
                      <a:ext uri="{FF2B5EF4-FFF2-40B4-BE49-F238E27FC236}">
                        <a16:creationId xmlns:a16="http://schemas.microsoft.com/office/drawing/2014/main" id="{D8B0CCC9-BF31-D692-8703-6A2D678EA47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777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m</a:t>
                    </a:r>
                  </a:p>
                </p:txBody>
              </p:sp>
              <p:sp>
                <p:nvSpPr>
                  <p:cNvPr id="191676" name="Text Box 18">
                    <a:extLst>
                      <a:ext uri="{FF2B5EF4-FFF2-40B4-BE49-F238E27FC236}">
                        <a16:creationId xmlns:a16="http://schemas.microsoft.com/office/drawing/2014/main" id="{A9BE77B0-AED3-BEBE-D314-B32DF5F6126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2" y="3902"/>
                    <a:ext cx="13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>
                        <a:solidFill>
                          <a:srgbClr val="FF3300"/>
                        </a:solidFill>
                      </a:rPr>
                      <a:t>p</a:t>
                    </a:r>
                  </a:p>
                </p:txBody>
              </p:sp>
            </p:grpSp>
          </p:grpSp>
          <p:sp>
            <p:nvSpPr>
              <p:cNvPr id="191600" name="Freeform 20">
                <a:extLst>
                  <a:ext uri="{FF2B5EF4-FFF2-40B4-BE49-F238E27FC236}">
                    <a16:creationId xmlns:a16="http://schemas.microsoft.com/office/drawing/2014/main" id="{74DF0EB1-1BEA-4094-B627-74925E018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2289"/>
                <a:ext cx="1040" cy="1096"/>
              </a:xfrm>
              <a:custGeom>
                <a:avLst/>
                <a:gdLst>
                  <a:gd name="T0" fmla="*/ 0 w 1040"/>
                  <a:gd name="T1" fmla="*/ 1089 h 1096"/>
                  <a:gd name="T2" fmla="*/ 411 w 1040"/>
                  <a:gd name="T3" fmla="*/ 1064 h 1096"/>
                  <a:gd name="T4" fmla="*/ 629 w 1040"/>
                  <a:gd name="T5" fmla="*/ 895 h 1096"/>
                  <a:gd name="T6" fmla="*/ 847 w 1040"/>
                  <a:gd name="T7" fmla="*/ 363 h 1096"/>
                  <a:gd name="T8" fmla="*/ 1040 w 1040"/>
                  <a:gd name="T9" fmla="*/ 0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0" h="1096">
                    <a:moveTo>
                      <a:pt x="0" y="1089"/>
                    </a:moveTo>
                    <a:cubicBezTo>
                      <a:pt x="153" y="1092"/>
                      <a:pt x="306" y="1096"/>
                      <a:pt x="411" y="1064"/>
                    </a:cubicBezTo>
                    <a:cubicBezTo>
                      <a:pt x="516" y="1032"/>
                      <a:pt x="556" y="1012"/>
                      <a:pt x="629" y="895"/>
                    </a:cubicBezTo>
                    <a:cubicBezTo>
                      <a:pt x="702" y="778"/>
                      <a:pt x="779" y="512"/>
                      <a:pt x="847" y="363"/>
                    </a:cubicBezTo>
                    <a:cubicBezTo>
                      <a:pt x="915" y="214"/>
                      <a:pt x="977" y="107"/>
                      <a:pt x="1040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601" name="Freeform 21">
                <a:extLst>
                  <a:ext uri="{FF2B5EF4-FFF2-40B4-BE49-F238E27FC236}">
                    <a16:creationId xmlns:a16="http://schemas.microsoft.com/office/drawing/2014/main" id="{9B9C3BE5-23A6-F64A-BA6A-AC9974B58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676"/>
                <a:ext cx="992" cy="875"/>
              </a:xfrm>
              <a:custGeom>
                <a:avLst/>
                <a:gdLst>
                  <a:gd name="T0" fmla="*/ 0 w 992"/>
                  <a:gd name="T1" fmla="*/ 847 h 875"/>
                  <a:gd name="T2" fmla="*/ 363 w 992"/>
                  <a:gd name="T3" fmla="*/ 847 h 875"/>
                  <a:gd name="T4" fmla="*/ 654 w 992"/>
                  <a:gd name="T5" fmla="*/ 677 h 875"/>
                  <a:gd name="T6" fmla="*/ 992 w 992"/>
                  <a:gd name="T7" fmla="*/ 0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2" h="875">
                    <a:moveTo>
                      <a:pt x="0" y="847"/>
                    </a:moveTo>
                    <a:cubicBezTo>
                      <a:pt x="127" y="861"/>
                      <a:pt x="254" y="875"/>
                      <a:pt x="363" y="847"/>
                    </a:cubicBezTo>
                    <a:cubicBezTo>
                      <a:pt x="472" y="819"/>
                      <a:pt x="549" y="818"/>
                      <a:pt x="654" y="677"/>
                    </a:cubicBezTo>
                    <a:cubicBezTo>
                      <a:pt x="759" y="536"/>
                      <a:pt x="936" y="113"/>
                      <a:pt x="992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602" name="Freeform 22">
                <a:extLst>
                  <a:ext uri="{FF2B5EF4-FFF2-40B4-BE49-F238E27FC236}">
                    <a16:creationId xmlns:a16="http://schemas.microsoft.com/office/drawing/2014/main" id="{48690EEC-7804-6DCE-A16B-CC91F716A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3087"/>
                <a:ext cx="1016" cy="629"/>
              </a:xfrm>
              <a:custGeom>
                <a:avLst/>
                <a:gdLst>
                  <a:gd name="T0" fmla="*/ 0 w 1016"/>
                  <a:gd name="T1" fmla="*/ 605 h 629"/>
                  <a:gd name="T2" fmla="*/ 436 w 1016"/>
                  <a:gd name="T3" fmla="*/ 605 h 629"/>
                  <a:gd name="T4" fmla="*/ 702 w 1016"/>
                  <a:gd name="T5" fmla="*/ 460 h 629"/>
                  <a:gd name="T6" fmla="*/ 1016 w 1016"/>
                  <a:gd name="T7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6" h="629">
                    <a:moveTo>
                      <a:pt x="0" y="605"/>
                    </a:moveTo>
                    <a:cubicBezTo>
                      <a:pt x="159" y="617"/>
                      <a:pt x="319" y="629"/>
                      <a:pt x="436" y="605"/>
                    </a:cubicBezTo>
                    <a:cubicBezTo>
                      <a:pt x="553" y="581"/>
                      <a:pt x="605" y="561"/>
                      <a:pt x="702" y="460"/>
                    </a:cubicBezTo>
                    <a:cubicBezTo>
                      <a:pt x="799" y="359"/>
                      <a:pt x="907" y="179"/>
                      <a:pt x="1016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603" name="Freeform 23">
                <a:extLst>
                  <a:ext uri="{FF2B5EF4-FFF2-40B4-BE49-F238E27FC236}">
                    <a16:creationId xmlns:a16="http://schemas.microsoft.com/office/drawing/2014/main" id="{7723C7E2-8953-076A-A0F1-CEF0780A3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3474"/>
                <a:ext cx="1645" cy="456"/>
              </a:xfrm>
              <a:custGeom>
                <a:avLst/>
                <a:gdLst>
                  <a:gd name="T0" fmla="*/ 0 w 1645"/>
                  <a:gd name="T1" fmla="*/ 412 h 456"/>
                  <a:gd name="T2" fmla="*/ 460 w 1645"/>
                  <a:gd name="T3" fmla="*/ 412 h 456"/>
                  <a:gd name="T4" fmla="*/ 1041 w 1645"/>
                  <a:gd name="T5" fmla="*/ 146 h 456"/>
                  <a:gd name="T6" fmla="*/ 1645 w 164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5" h="456">
                    <a:moveTo>
                      <a:pt x="0" y="412"/>
                    </a:moveTo>
                    <a:cubicBezTo>
                      <a:pt x="143" y="434"/>
                      <a:pt x="287" y="456"/>
                      <a:pt x="460" y="412"/>
                    </a:cubicBezTo>
                    <a:cubicBezTo>
                      <a:pt x="633" y="368"/>
                      <a:pt x="844" y="215"/>
                      <a:pt x="1041" y="146"/>
                    </a:cubicBezTo>
                    <a:cubicBezTo>
                      <a:pt x="1238" y="77"/>
                      <a:pt x="1441" y="38"/>
                      <a:pt x="1645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604" name="Freeform 24">
                <a:extLst>
                  <a:ext uri="{FF2B5EF4-FFF2-40B4-BE49-F238E27FC236}">
                    <a16:creationId xmlns:a16="http://schemas.microsoft.com/office/drawing/2014/main" id="{FB5367B3-C31A-4AF0-A271-E377747C3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3474"/>
                <a:ext cx="1064" cy="597"/>
              </a:xfrm>
              <a:custGeom>
                <a:avLst/>
                <a:gdLst>
                  <a:gd name="T0" fmla="*/ 0 w 1064"/>
                  <a:gd name="T1" fmla="*/ 581 h 597"/>
                  <a:gd name="T2" fmla="*/ 435 w 1064"/>
                  <a:gd name="T3" fmla="*/ 581 h 597"/>
                  <a:gd name="T4" fmla="*/ 725 w 1064"/>
                  <a:gd name="T5" fmla="*/ 484 h 597"/>
                  <a:gd name="T6" fmla="*/ 1064 w 1064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4" h="597">
                    <a:moveTo>
                      <a:pt x="0" y="581"/>
                    </a:moveTo>
                    <a:cubicBezTo>
                      <a:pt x="157" y="589"/>
                      <a:pt x="314" y="597"/>
                      <a:pt x="435" y="581"/>
                    </a:cubicBezTo>
                    <a:cubicBezTo>
                      <a:pt x="556" y="565"/>
                      <a:pt x="620" y="581"/>
                      <a:pt x="725" y="484"/>
                    </a:cubicBezTo>
                    <a:cubicBezTo>
                      <a:pt x="830" y="387"/>
                      <a:pt x="947" y="193"/>
                      <a:pt x="1064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605" name="Freeform 25">
                <a:extLst>
                  <a:ext uri="{FF2B5EF4-FFF2-40B4-BE49-F238E27FC236}">
                    <a16:creationId xmlns:a16="http://schemas.microsoft.com/office/drawing/2014/main" id="{6043A81E-2664-7615-62CB-A89F9B21F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3910"/>
                <a:ext cx="1088" cy="310"/>
              </a:xfrm>
              <a:custGeom>
                <a:avLst/>
                <a:gdLst>
                  <a:gd name="T0" fmla="*/ 0 w 1088"/>
                  <a:gd name="T1" fmla="*/ 266 h 310"/>
                  <a:gd name="T2" fmla="*/ 629 w 1088"/>
                  <a:gd name="T3" fmla="*/ 266 h 310"/>
                  <a:gd name="T4" fmla="*/ 1088 w 1088"/>
                  <a:gd name="T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8" h="310">
                    <a:moveTo>
                      <a:pt x="0" y="266"/>
                    </a:moveTo>
                    <a:cubicBezTo>
                      <a:pt x="224" y="288"/>
                      <a:pt x="448" y="310"/>
                      <a:pt x="629" y="266"/>
                    </a:cubicBezTo>
                    <a:cubicBezTo>
                      <a:pt x="810" y="222"/>
                      <a:pt x="949" y="111"/>
                      <a:pt x="1088" y="0"/>
                    </a:cubicBezTo>
                  </a:path>
                </a:pathLst>
              </a:custGeom>
              <a:noFill/>
              <a:ln w="9525" cap="flat" cmpd="sng">
                <a:solidFill>
                  <a:srgbClr val="FF0000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91606" name="Group 27">
                <a:extLst>
                  <a:ext uri="{FF2B5EF4-FFF2-40B4-BE49-F238E27FC236}">
                    <a16:creationId xmlns:a16="http://schemas.microsoft.com/office/drawing/2014/main" id="{33356911-A821-3D49-796F-D80CC91481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5" y="1676"/>
                <a:ext cx="1640" cy="2223"/>
                <a:chOff x="4059" y="1547"/>
                <a:chExt cx="1640" cy="2223"/>
              </a:xfrm>
            </p:grpSpPr>
            <p:grpSp>
              <p:nvGrpSpPr>
                <p:cNvPr id="191613" name="Group 28">
                  <a:extLst>
                    <a:ext uri="{FF2B5EF4-FFF2-40B4-BE49-F238E27FC236}">
                      <a16:creationId xmlns:a16="http://schemas.microsoft.com/office/drawing/2014/main" id="{B1C05832-3B17-0C4F-3990-4BB9DCA914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49" y="1547"/>
                  <a:ext cx="454" cy="226"/>
                  <a:chOff x="4649" y="1547"/>
                  <a:chExt cx="454" cy="226"/>
                </a:xfrm>
              </p:grpSpPr>
              <p:sp>
                <p:nvSpPr>
                  <p:cNvPr id="191664" name="Oval 29">
                    <a:extLst>
                      <a:ext uri="{FF2B5EF4-FFF2-40B4-BE49-F238E27FC236}">
                        <a16:creationId xmlns:a16="http://schemas.microsoft.com/office/drawing/2014/main" id="{45BDF60C-D0AC-5A9F-4E0A-0F880EDCF3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9" y="1547"/>
                    <a:ext cx="454" cy="226"/>
                  </a:xfrm>
                  <a:prstGeom prst="ellips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665" name="Text Box 30">
                    <a:extLst>
                      <a:ext uri="{FF2B5EF4-FFF2-40B4-BE49-F238E27FC236}">
                        <a16:creationId xmlns:a16="http://schemas.microsoft.com/office/drawing/2014/main" id="{5178E5D4-A1E8-6A39-B0A0-C0B451322E7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67" y="1579"/>
                    <a:ext cx="290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1800"/>
                      <a:t>root</a:t>
                    </a:r>
                  </a:p>
                </p:txBody>
              </p:sp>
            </p:grpSp>
            <p:grpSp>
              <p:nvGrpSpPr>
                <p:cNvPr id="191614" name="Group 31">
                  <a:extLst>
                    <a:ext uri="{FF2B5EF4-FFF2-40B4-BE49-F238E27FC236}">
                      <a16:creationId xmlns:a16="http://schemas.microsoft.com/office/drawing/2014/main" id="{AEC97A9E-1C5B-8606-7363-9A346567DC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03" y="1676"/>
                  <a:ext cx="596" cy="1277"/>
                  <a:chOff x="5103" y="1676"/>
                  <a:chExt cx="596" cy="1277"/>
                </a:xfrm>
              </p:grpSpPr>
              <p:sp>
                <p:nvSpPr>
                  <p:cNvPr id="191651" name="Line 32">
                    <a:extLst>
                      <a:ext uri="{FF2B5EF4-FFF2-40B4-BE49-F238E27FC236}">
                        <a16:creationId xmlns:a16="http://schemas.microsoft.com/office/drawing/2014/main" id="{2B0DB94E-8292-579C-6206-22CB2784B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103" y="1676"/>
                    <a:ext cx="369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91652" name="Group 33">
                    <a:extLst>
                      <a:ext uri="{FF2B5EF4-FFF2-40B4-BE49-F238E27FC236}">
                        <a16:creationId xmlns:a16="http://schemas.microsoft.com/office/drawing/2014/main" id="{4F7201F9-7400-CFC9-8735-C211B62F8C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45" y="1934"/>
                    <a:ext cx="454" cy="1019"/>
                    <a:chOff x="5245" y="1934"/>
                    <a:chExt cx="454" cy="1019"/>
                  </a:xfrm>
                </p:grpSpPr>
                <p:sp>
                  <p:nvSpPr>
                    <p:cNvPr id="191653" name="Line 34">
                      <a:extLst>
                        <a:ext uri="{FF2B5EF4-FFF2-40B4-BE49-F238E27FC236}">
                          <a16:creationId xmlns:a16="http://schemas.microsoft.com/office/drawing/2014/main" id="{98BD54D7-9FAE-1EB9-AB33-E1571BE4F69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5469" y="2155"/>
                      <a:ext cx="0" cy="18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654" name="Line 35">
                      <a:extLst>
                        <a:ext uri="{FF2B5EF4-FFF2-40B4-BE49-F238E27FC236}">
                          <a16:creationId xmlns:a16="http://schemas.microsoft.com/office/drawing/2014/main" id="{F1FE72A7-2ACB-705C-51C3-D7849AA3BB0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5469" y="2562"/>
                      <a:ext cx="0" cy="16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1655" name="Group 36">
                      <a:extLst>
                        <a:ext uri="{FF2B5EF4-FFF2-40B4-BE49-F238E27FC236}">
                          <a16:creationId xmlns:a16="http://schemas.microsoft.com/office/drawing/2014/main" id="{15DDEF1D-B03C-6F94-F867-9B84A01D19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45" y="2727"/>
                      <a:ext cx="454" cy="226"/>
                      <a:chOff x="5245" y="2727"/>
                      <a:chExt cx="454" cy="226"/>
                    </a:xfrm>
                  </p:grpSpPr>
                  <p:sp>
                    <p:nvSpPr>
                      <p:cNvPr id="191662" name="Oval 37">
                        <a:extLst>
                          <a:ext uri="{FF2B5EF4-FFF2-40B4-BE49-F238E27FC236}">
                            <a16:creationId xmlns:a16="http://schemas.microsoft.com/office/drawing/2014/main" id="{48B89FAE-E858-9B35-1317-252F2F9D8F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45" y="2727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63" name="Text Box 38">
                        <a:extLst>
                          <a:ext uri="{FF2B5EF4-FFF2-40B4-BE49-F238E27FC236}">
                            <a16:creationId xmlns:a16="http://schemas.microsoft.com/office/drawing/2014/main" id="{72B19F0A-1518-55DD-DF17-9F5AE072CCC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48" y="2761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a:t>p :</a:t>
                        </a:r>
                        <a:r>
                          <a:rPr lang="en-US" altLang="zh-CN" sz="1800" dirty="0"/>
                          <a:t> </a:t>
                        </a:r>
                        <a: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a:t>1</a:t>
                        </a:r>
                      </a:p>
                    </p:txBody>
                  </p:sp>
                </p:grpSp>
                <p:grpSp>
                  <p:nvGrpSpPr>
                    <p:cNvPr id="191656" name="Group 39">
                      <a:extLst>
                        <a:ext uri="{FF2B5EF4-FFF2-40B4-BE49-F238E27FC236}">
                          <a16:creationId xmlns:a16="http://schemas.microsoft.com/office/drawing/2014/main" id="{DCA0A897-9DEA-31C2-7BF6-6BE656FC37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45" y="1934"/>
                      <a:ext cx="454" cy="226"/>
                      <a:chOff x="5245" y="1934"/>
                      <a:chExt cx="454" cy="226"/>
                    </a:xfrm>
                  </p:grpSpPr>
                  <p:sp>
                    <p:nvSpPr>
                      <p:cNvPr id="191660" name="Oval 40">
                        <a:extLst>
                          <a:ext uri="{FF2B5EF4-FFF2-40B4-BE49-F238E27FC236}">
                            <a16:creationId xmlns:a16="http://schemas.microsoft.com/office/drawing/2014/main" id="{252D9A3C-232D-A16D-3948-EC32AA25C87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45" y="193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61" name="Text Box 41">
                        <a:extLst>
                          <a:ext uri="{FF2B5EF4-FFF2-40B4-BE49-F238E27FC236}">
                            <a16:creationId xmlns:a16="http://schemas.microsoft.com/office/drawing/2014/main" id="{FE9675D7-A32E-B8CA-5A5C-B12DD2688E4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72" y="1966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c : 1</a:t>
                        </a:r>
                      </a:p>
                    </p:txBody>
                  </p:sp>
                </p:grpSp>
                <p:grpSp>
                  <p:nvGrpSpPr>
                    <p:cNvPr id="191657" name="Group 42">
                      <a:extLst>
                        <a:ext uri="{FF2B5EF4-FFF2-40B4-BE49-F238E27FC236}">
                          <a16:creationId xmlns:a16="http://schemas.microsoft.com/office/drawing/2014/main" id="{41C3E0BC-0259-10BF-7100-D47E115D39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45" y="2338"/>
                      <a:ext cx="454" cy="226"/>
                      <a:chOff x="5245" y="2338"/>
                      <a:chExt cx="454" cy="226"/>
                    </a:xfrm>
                  </p:grpSpPr>
                  <p:sp>
                    <p:nvSpPr>
                      <p:cNvPr id="191658" name="Oval 43">
                        <a:extLst>
                          <a:ext uri="{FF2B5EF4-FFF2-40B4-BE49-F238E27FC236}">
                            <a16:creationId xmlns:a16="http://schemas.microsoft.com/office/drawing/2014/main" id="{4A96D6A3-7393-952D-2379-68FCCA9562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45" y="2338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59" name="Text Box 44">
                        <a:extLst>
                          <a:ext uri="{FF2B5EF4-FFF2-40B4-BE49-F238E27FC236}">
                            <a16:creationId xmlns:a16="http://schemas.microsoft.com/office/drawing/2014/main" id="{CF75960F-C4F0-BBBB-44C9-0835318010F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72" y="2378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/>
                          <a:t>b : 1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91615" name="Group 45">
                  <a:extLst>
                    <a:ext uri="{FF2B5EF4-FFF2-40B4-BE49-F238E27FC236}">
                      <a16:creationId xmlns:a16="http://schemas.microsoft.com/office/drawing/2014/main" id="{A69FE5BD-C595-E379-7EB8-CD7DFC02B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9" y="1676"/>
                  <a:ext cx="1064" cy="2094"/>
                  <a:chOff x="4059" y="1676"/>
                  <a:chExt cx="1064" cy="2094"/>
                </a:xfrm>
              </p:grpSpPr>
              <p:sp>
                <p:nvSpPr>
                  <p:cNvPr id="191616" name="Line 46">
                    <a:extLst>
                      <a:ext uri="{FF2B5EF4-FFF2-40B4-BE49-F238E27FC236}">
                        <a16:creationId xmlns:a16="http://schemas.microsoft.com/office/drawing/2014/main" id="{BED0635A-DC9E-3663-6D5A-0EB51D58508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25" y="1676"/>
                    <a:ext cx="224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91617" name="Group 47">
                    <a:extLst>
                      <a:ext uri="{FF2B5EF4-FFF2-40B4-BE49-F238E27FC236}">
                        <a16:creationId xmlns:a16="http://schemas.microsoft.com/office/drawing/2014/main" id="{A6E165B6-D533-A935-9395-A5A087A058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53" y="2139"/>
                    <a:ext cx="650" cy="425"/>
                    <a:chOff x="4453" y="2139"/>
                    <a:chExt cx="650" cy="425"/>
                  </a:xfrm>
                </p:grpSpPr>
                <p:sp>
                  <p:nvSpPr>
                    <p:cNvPr id="191647" name="Line 48">
                      <a:extLst>
                        <a:ext uri="{FF2B5EF4-FFF2-40B4-BE49-F238E27FC236}">
                          <a16:creationId xmlns:a16="http://schemas.microsoft.com/office/drawing/2014/main" id="{A0482C98-98EB-88FC-FD81-F19CEBD1F3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53" y="2139"/>
                      <a:ext cx="290" cy="199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1648" name="Group 49">
                      <a:extLst>
                        <a:ext uri="{FF2B5EF4-FFF2-40B4-BE49-F238E27FC236}">
                          <a16:creationId xmlns:a16="http://schemas.microsoft.com/office/drawing/2014/main" id="{33369F54-4B4D-CE63-BDAD-3C3EDB794DB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49" y="2338"/>
                      <a:ext cx="454" cy="226"/>
                      <a:chOff x="4649" y="2338"/>
                      <a:chExt cx="454" cy="226"/>
                    </a:xfrm>
                  </p:grpSpPr>
                  <p:sp>
                    <p:nvSpPr>
                      <p:cNvPr id="191649" name="Oval 50">
                        <a:extLst>
                          <a:ext uri="{FF2B5EF4-FFF2-40B4-BE49-F238E27FC236}">
                            <a16:creationId xmlns:a16="http://schemas.microsoft.com/office/drawing/2014/main" id="{63598C06-FF41-D308-8E4B-93EEB6A8915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9" y="2338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50" name="Text Box 51">
                        <a:extLst>
                          <a:ext uri="{FF2B5EF4-FFF2-40B4-BE49-F238E27FC236}">
                            <a16:creationId xmlns:a16="http://schemas.microsoft.com/office/drawing/2014/main" id="{FDB4E34C-420D-E2C1-FB7B-06AE2AF0567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767" y="2374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b : 1</a:t>
                        </a:r>
                      </a:p>
                    </p:txBody>
                  </p:sp>
                </p:grpSp>
              </p:grpSp>
              <p:grpSp>
                <p:nvGrpSpPr>
                  <p:cNvPr id="191618" name="Group 52">
                    <a:extLst>
                      <a:ext uri="{FF2B5EF4-FFF2-40B4-BE49-F238E27FC236}">
                        <a16:creationId xmlns:a16="http://schemas.microsoft.com/office/drawing/2014/main" id="{545A33A8-BB09-A4EC-2D26-D9EEE19FD2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53" y="2934"/>
                    <a:ext cx="670" cy="836"/>
                    <a:chOff x="4453" y="2934"/>
                    <a:chExt cx="670" cy="836"/>
                  </a:xfrm>
                </p:grpSpPr>
                <p:sp>
                  <p:nvSpPr>
                    <p:cNvPr id="191639" name="Line 53">
                      <a:extLst>
                        <a:ext uri="{FF2B5EF4-FFF2-40B4-BE49-F238E27FC236}">
                          <a16:creationId xmlns:a16="http://schemas.microsoft.com/office/drawing/2014/main" id="{63C2D9C7-AE48-98F5-636F-82F3BFC68B1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53" y="2934"/>
                      <a:ext cx="290" cy="20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640" name="Line 54">
                      <a:extLst>
                        <a:ext uri="{FF2B5EF4-FFF2-40B4-BE49-F238E27FC236}">
                          <a16:creationId xmlns:a16="http://schemas.microsoft.com/office/drawing/2014/main" id="{9F95D5B7-F4B4-C60F-802D-B101BD126F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840" y="3362"/>
                      <a:ext cx="0" cy="1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1641" name="Group 55">
                      <a:extLst>
                        <a:ext uri="{FF2B5EF4-FFF2-40B4-BE49-F238E27FC236}">
                          <a16:creationId xmlns:a16="http://schemas.microsoft.com/office/drawing/2014/main" id="{8A140913-C7D6-E5BD-87BC-3031BBBFD85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49" y="3136"/>
                      <a:ext cx="454" cy="226"/>
                      <a:chOff x="4649" y="3136"/>
                      <a:chExt cx="454" cy="226"/>
                    </a:xfrm>
                  </p:grpSpPr>
                  <p:sp>
                    <p:nvSpPr>
                      <p:cNvPr id="191645" name="Oval 56">
                        <a:extLst>
                          <a:ext uri="{FF2B5EF4-FFF2-40B4-BE49-F238E27FC236}">
                            <a16:creationId xmlns:a16="http://schemas.microsoft.com/office/drawing/2014/main" id="{1E72DC66-6376-8D01-56B4-3875930730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9" y="3136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46" name="Text Box 57">
                        <a:extLst>
                          <a:ext uri="{FF2B5EF4-FFF2-40B4-BE49-F238E27FC236}">
                            <a16:creationId xmlns:a16="http://schemas.microsoft.com/office/drawing/2014/main" id="{5E0A58E0-5E86-D5A1-762D-1AB1B6D43C7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767" y="3176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b : 1</a:t>
                        </a:r>
                      </a:p>
                    </p:txBody>
                  </p:sp>
                </p:grpSp>
                <p:grpSp>
                  <p:nvGrpSpPr>
                    <p:cNvPr id="191642" name="Group 58">
                      <a:extLst>
                        <a:ext uri="{FF2B5EF4-FFF2-40B4-BE49-F238E27FC236}">
                          <a16:creationId xmlns:a16="http://schemas.microsoft.com/office/drawing/2014/main" id="{0BEF5A84-D6EA-E1EA-3A21-A36A627CB13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49" y="3544"/>
                      <a:ext cx="474" cy="226"/>
                      <a:chOff x="4649" y="3544"/>
                      <a:chExt cx="474" cy="226"/>
                    </a:xfrm>
                  </p:grpSpPr>
                  <p:sp>
                    <p:nvSpPr>
                      <p:cNvPr id="191643" name="Oval 59">
                        <a:extLst>
                          <a:ext uri="{FF2B5EF4-FFF2-40B4-BE49-F238E27FC236}">
                            <a16:creationId xmlns:a16="http://schemas.microsoft.com/office/drawing/2014/main" id="{44D7F0B8-0704-AA97-69BC-EC2EC2EC1C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9" y="354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44" name="Text Box 60">
                        <a:extLst>
                          <a:ext uri="{FF2B5EF4-FFF2-40B4-BE49-F238E27FC236}">
                            <a16:creationId xmlns:a16="http://schemas.microsoft.com/office/drawing/2014/main" id="{3A0036C6-5814-5AF8-03A9-A08E3062605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767" y="3584"/>
                        <a:ext cx="356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/>
                          <a:t>m : 1</a:t>
                        </a:r>
                      </a:p>
                    </p:txBody>
                  </p:sp>
                </p:grpSp>
              </p:grpSp>
              <p:grpSp>
                <p:nvGrpSpPr>
                  <p:cNvPr id="191619" name="Group 61">
                    <a:extLst>
                      <a:ext uri="{FF2B5EF4-FFF2-40B4-BE49-F238E27FC236}">
                        <a16:creationId xmlns:a16="http://schemas.microsoft.com/office/drawing/2014/main" id="{A2320152-C9AD-F943-9CFB-A6C404045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1934"/>
                    <a:ext cx="454" cy="1836"/>
                    <a:chOff x="4059" y="1934"/>
                    <a:chExt cx="454" cy="1836"/>
                  </a:xfrm>
                </p:grpSpPr>
                <p:sp>
                  <p:nvSpPr>
                    <p:cNvPr id="191620" name="Line 62">
                      <a:extLst>
                        <a:ext uri="{FF2B5EF4-FFF2-40B4-BE49-F238E27FC236}">
                          <a16:creationId xmlns:a16="http://schemas.microsoft.com/office/drawing/2014/main" id="{BCD92077-A2EE-9D0A-2568-657EDCCCE5A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2155"/>
                      <a:ext cx="0" cy="18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621" name="Line 63">
                      <a:extLst>
                        <a:ext uri="{FF2B5EF4-FFF2-40B4-BE49-F238E27FC236}">
                          <a16:creationId xmlns:a16="http://schemas.microsoft.com/office/drawing/2014/main" id="{C420893B-1CF1-505B-AA94-880F39F5FE1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2564"/>
                      <a:ext cx="0" cy="16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622" name="Line 64">
                      <a:extLst>
                        <a:ext uri="{FF2B5EF4-FFF2-40B4-BE49-F238E27FC236}">
                          <a16:creationId xmlns:a16="http://schemas.microsoft.com/office/drawing/2014/main" id="{0CD12966-8330-FD2D-3F4F-C045046300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2949"/>
                      <a:ext cx="0" cy="18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623" name="Line 65">
                      <a:extLst>
                        <a:ext uri="{FF2B5EF4-FFF2-40B4-BE49-F238E27FC236}">
                          <a16:creationId xmlns:a16="http://schemas.microsoft.com/office/drawing/2014/main" id="{2BFFF923-3733-AEDF-65AE-0A3842B5E18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259" y="3362"/>
                      <a:ext cx="0" cy="1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1624" name="Group 66">
                      <a:extLst>
                        <a:ext uri="{FF2B5EF4-FFF2-40B4-BE49-F238E27FC236}">
                          <a16:creationId xmlns:a16="http://schemas.microsoft.com/office/drawing/2014/main" id="{1A2E6306-68BD-996D-73AA-3775C890800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1934"/>
                      <a:ext cx="454" cy="226"/>
                      <a:chOff x="4059" y="1934"/>
                      <a:chExt cx="454" cy="226"/>
                    </a:xfrm>
                  </p:grpSpPr>
                  <p:sp>
                    <p:nvSpPr>
                      <p:cNvPr id="191637" name="Oval 67">
                        <a:extLst>
                          <a:ext uri="{FF2B5EF4-FFF2-40B4-BE49-F238E27FC236}">
                            <a16:creationId xmlns:a16="http://schemas.microsoft.com/office/drawing/2014/main" id="{A83BAC15-05A5-2EF9-EFB9-F96575BF16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193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38" name="Text Box 68">
                        <a:extLst>
                          <a:ext uri="{FF2B5EF4-FFF2-40B4-BE49-F238E27FC236}">
                            <a16:creationId xmlns:a16="http://schemas.microsoft.com/office/drawing/2014/main" id="{70151825-52A8-45B8-32E2-F04F4752874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1963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f : 4</a:t>
                        </a:r>
                      </a:p>
                    </p:txBody>
                  </p:sp>
                </p:grpSp>
                <p:grpSp>
                  <p:nvGrpSpPr>
                    <p:cNvPr id="191625" name="Group 69">
                      <a:extLst>
                        <a:ext uri="{FF2B5EF4-FFF2-40B4-BE49-F238E27FC236}">
                          <a16:creationId xmlns:a16="http://schemas.microsoft.com/office/drawing/2014/main" id="{F7A3F087-DFCF-EEB7-A577-0E28DD56D8B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2727"/>
                      <a:ext cx="454" cy="226"/>
                      <a:chOff x="4059" y="2727"/>
                      <a:chExt cx="454" cy="226"/>
                    </a:xfrm>
                  </p:grpSpPr>
                  <p:sp>
                    <p:nvSpPr>
                      <p:cNvPr id="191635" name="Oval 70">
                        <a:extLst>
                          <a:ext uri="{FF2B5EF4-FFF2-40B4-BE49-F238E27FC236}">
                            <a16:creationId xmlns:a16="http://schemas.microsoft.com/office/drawing/2014/main" id="{7AC9FCC2-7B2C-BBF5-6FD6-1E912BD49F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2727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36" name="Text Box 71">
                        <a:extLst>
                          <a:ext uri="{FF2B5EF4-FFF2-40B4-BE49-F238E27FC236}">
                            <a16:creationId xmlns:a16="http://schemas.microsoft.com/office/drawing/2014/main" id="{DB82B118-F7EE-E282-4671-B19A64ABFD9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2761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a : 3</a:t>
                        </a:r>
                      </a:p>
                    </p:txBody>
                  </p:sp>
                </p:grpSp>
                <p:grpSp>
                  <p:nvGrpSpPr>
                    <p:cNvPr id="191626" name="Group 72">
                      <a:extLst>
                        <a:ext uri="{FF2B5EF4-FFF2-40B4-BE49-F238E27FC236}">
                          <a16:creationId xmlns:a16="http://schemas.microsoft.com/office/drawing/2014/main" id="{4E05A7AE-0200-93AA-651C-7EF3DD0C1C0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3136"/>
                      <a:ext cx="454" cy="226"/>
                      <a:chOff x="4059" y="3136"/>
                      <a:chExt cx="454" cy="226"/>
                    </a:xfrm>
                  </p:grpSpPr>
                  <p:sp>
                    <p:nvSpPr>
                      <p:cNvPr id="191633" name="Oval 73">
                        <a:extLst>
                          <a:ext uri="{FF2B5EF4-FFF2-40B4-BE49-F238E27FC236}">
                            <a16:creationId xmlns:a16="http://schemas.microsoft.com/office/drawing/2014/main" id="{B4E54D87-421A-CE9F-7E01-C3772ABB5F6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3136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34" name="Text Box 74">
                        <a:extLst>
                          <a:ext uri="{FF2B5EF4-FFF2-40B4-BE49-F238E27FC236}">
                            <a16:creationId xmlns:a16="http://schemas.microsoft.com/office/drawing/2014/main" id="{BD769983-E66F-9751-D8E6-25CAE66C57C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3176"/>
                        <a:ext cx="338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/>
                          <a:t>m : 2</a:t>
                        </a:r>
                      </a:p>
                    </p:txBody>
                  </p:sp>
                </p:grpSp>
                <p:grpSp>
                  <p:nvGrpSpPr>
                    <p:cNvPr id="191627" name="Group 75">
                      <a:extLst>
                        <a:ext uri="{FF2B5EF4-FFF2-40B4-BE49-F238E27FC236}">
                          <a16:creationId xmlns:a16="http://schemas.microsoft.com/office/drawing/2014/main" id="{529024C5-18F1-61B5-6123-8B6FCFB8FF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3544"/>
                      <a:ext cx="454" cy="226"/>
                      <a:chOff x="4059" y="3544"/>
                      <a:chExt cx="454" cy="226"/>
                    </a:xfrm>
                  </p:grpSpPr>
                  <p:sp>
                    <p:nvSpPr>
                      <p:cNvPr id="191631" name="Oval 76">
                        <a:extLst>
                          <a:ext uri="{FF2B5EF4-FFF2-40B4-BE49-F238E27FC236}">
                            <a16:creationId xmlns:a16="http://schemas.microsoft.com/office/drawing/2014/main" id="{B844BA6B-639A-46E8-A32B-6C7E08BA2F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3544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32" name="Text Box 77">
                        <a:extLst>
                          <a:ext uri="{FF2B5EF4-FFF2-40B4-BE49-F238E27FC236}">
                            <a16:creationId xmlns:a16="http://schemas.microsoft.com/office/drawing/2014/main" id="{8C23B990-EA29-F061-144C-2086859830F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3584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a:t>p :</a:t>
                        </a:r>
                        <a:r>
                          <a:rPr lang="en-US" altLang="zh-CN" sz="1800" dirty="0"/>
                          <a:t> </a:t>
                        </a:r>
                        <a: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a:t>2</a:t>
                        </a:r>
                      </a:p>
                    </p:txBody>
                  </p:sp>
                </p:grpSp>
                <p:grpSp>
                  <p:nvGrpSpPr>
                    <p:cNvPr id="191628" name="Group 78">
                      <a:extLst>
                        <a:ext uri="{FF2B5EF4-FFF2-40B4-BE49-F238E27FC236}">
                          <a16:creationId xmlns:a16="http://schemas.microsoft.com/office/drawing/2014/main" id="{ED0E2C24-6C9E-6449-7F6C-4CEBC78260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59" y="2338"/>
                      <a:ext cx="454" cy="226"/>
                      <a:chOff x="4059" y="2338"/>
                      <a:chExt cx="454" cy="226"/>
                    </a:xfrm>
                  </p:grpSpPr>
                  <p:sp>
                    <p:nvSpPr>
                      <p:cNvPr id="191629" name="Oval 79">
                        <a:extLst>
                          <a:ext uri="{FF2B5EF4-FFF2-40B4-BE49-F238E27FC236}">
                            <a16:creationId xmlns:a16="http://schemas.microsoft.com/office/drawing/2014/main" id="{14C83919-D1F6-F613-371C-F68B208829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59" y="2338"/>
                        <a:ext cx="454" cy="226"/>
                      </a:xfrm>
                      <a:prstGeom prst="ellipse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630" name="Text Box 80">
                        <a:extLst>
                          <a:ext uri="{FF2B5EF4-FFF2-40B4-BE49-F238E27FC236}">
                            <a16:creationId xmlns:a16="http://schemas.microsoft.com/office/drawing/2014/main" id="{F0E1EEE2-33EF-CCB7-BD2F-7E6CF6105FE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63" y="2374"/>
                        <a:ext cx="290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tIns="0" rIns="0" bIns="0">
                        <a:spAutoFit/>
                      </a:bodyPr>
                      <a:lstStyle/>
                      <a:p>
                        <a:r>
                          <a:rPr lang="en-US" altLang="zh-CN" sz="1800"/>
                          <a:t>c : 3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91607" name="Group 81">
                <a:extLst>
                  <a:ext uri="{FF2B5EF4-FFF2-40B4-BE49-F238E27FC236}">
                    <a16:creationId xmlns:a16="http://schemas.microsoft.com/office/drawing/2014/main" id="{EDC2F0D6-1335-DF1B-C820-DC1B05D5E9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4" y="2190"/>
                <a:ext cx="1041" cy="1973"/>
                <a:chOff x="4428" y="2061"/>
                <a:chExt cx="1041" cy="1973"/>
              </a:xfrm>
            </p:grpSpPr>
            <p:sp>
              <p:nvSpPr>
                <p:cNvPr id="191608" name="Freeform 82">
                  <a:extLst>
                    <a:ext uri="{FF2B5EF4-FFF2-40B4-BE49-F238E27FC236}">
                      <a16:creationId xmlns:a16="http://schemas.microsoft.com/office/drawing/2014/main" id="{7650EC89-A495-D7BB-5CB8-684A15615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8" y="2061"/>
                  <a:ext cx="774" cy="291"/>
                </a:xfrm>
                <a:custGeom>
                  <a:avLst/>
                  <a:gdLst>
                    <a:gd name="T0" fmla="*/ 0 w 774"/>
                    <a:gd name="T1" fmla="*/ 291 h 291"/>
                    <a:gd name="T2" fmla="*/ 412 w 774"/>
                    <a:gd name="T3" fmla="*/ 121 h 291"/>
                    <a:gd name="T4" fmla="*/ 774 w 774"/>
                    <a:gd name="T5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74" h="291">
                      <a:moveTo>
                        <a:pt x="0" y="291"/>
                      </a:moveTo>
                      <a:cubicBezTo>
                        <a:pt x="141" y="230"/>
                        <a:pt x="283" y="170"/>
                        <a:pt x="412" y="121"/>
                      </a:cubicBezTo>
                      <a:cubicBezTo>
                        <a:pt x="541" y="72"/>
                        <a:pt x="657" y="36"/>
                        <a:pt x="77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1609" name="Freeform 83">
                  <a:extLst>
                    <a:ext uri="{FF2B5EF4-FFF2-40B4-BE49-F238E27FC236}">
                      <a16:creationId xmlns:a16="http://schemas.microsoft.com/office/drawing/2014/main" id="{EF698EB6-B612-1E6D-7F91-8B0395A76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1" y="3297"/>
                  <a:ext cx="218" cy="266"/>
                </a:xfrm>
                <a:custGeom>
                  <a:avLst/>
                  <a:gdLst>
                    <a:gd name="T0" fmla="*/ 0 w 218"/>
                    <a:gd name="T1" fmla="*/ 0 h 242"/>
                    <a:gd name="T2" fmla="*/ 218 w 218"/>
                    <a:gd name="T3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18" h="242">
                      <a:moveTo>
                        <a:pt x="0" y="0"/>
                      </a:moveTo>
                      <a:cubicBezTo>
                        <a:pt x="0" y="0"/>
                        <a:pt x="109" y="121"/>
                        <a:pt x="218" y="2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1610" name="Freeform 84">
                  <a:extLst>
                    <a:ext uri="{FF2B5EF4-FFF2-40B4-BE49-F238E27FC236}">
                      <a16:creationId xmlns:a16="http://schemas.microsoft.com/office/drawing/2014/main" id="{7A8C2064-14FB-8BBF-F372-BDD64A689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3" y="2983"/>
                  <a:ext cx="1016" cy="1051"/>
                </a:xfrm>
                <a:custGeom>
                  <a:avLst/>
                  <a:gdLst>
                    <a:gd name="T0" fmla="*/ 0 w 1016"/>
                    <a:gd name="T1" fmla="*/ 774 h 1051"/>
                    <a:gd name="T2" fmla="*/ 96 w 1016"/>
                    <a:gd name="T3" fmla="*/ 991 h 1051"/>
                    <a:gd name="T4" fmla="*/ 556 w 1016"/>
                    <a:gd name="T5" fmla="*/ 1016 h 1051"/>
                    <a:gd name="T6" fmla="*/ 798 w 1016"/>
                    <a:gd name="T7" fmla="*/ 991 h 1051"/>
                    <a:gd name="T8" fmla="*/ 919 w 1016"/>
                    <a:gd name="T9" fmla="*/ 653 h 1051"/>
                    <a:gd name="T10" fmla="*/ 1016 w 1016"/>
                    <a:gd name="T11" fmla="*/ 0 h 1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6" h="1051">
                      <a:moveTo>
                        <a:pt x="0" y="774"/>
                      </a:moveTo>
                      <a:cubicBezTo>
                        <a:pt x="1" y="862"/>
                        <a:pt x="3" y="951"/>
                        <a:pt x="96" y="991"/>
                      </a:cubicBezTo>
                      <a:cubicBezTo>
                        <a:pt x="189" y="1031"/>
                        <a:pt x="439" y="1016"/>
                        <a:pt x="556" y="1016"/>
                      </a:cubicBezTo>
                      <a:cubicBezTo>
                        <a:pt x="673" y="1016"/>
                        <a:pt x="738" y="1051"/>
                        <a:pt x="798" y="991"/>
                      </a:cubicBezTo>
                      <a:cubicBezTo>
                        <a:pt x="858" y="931"/>
                        <a:pt x="883" y="818"/>
                        <a:pt x="919" y="653"/>
                      </a:cubicBezTo>
                      <a:cubicBezTo>
                        <a:pt x="955" y="488"/>
                        <a:pt x="985" y="244"/>
                        <a:pt x="101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1611" name="Freeform 85">
                  <a:extLst>
                    <a:ext uri="{FF2B5EF4-FFF2-40B4-BE49-F238E27FC236}">
                      <a16:creationId xmlns:a16="http://schemas.microsoft.com/office/drawing/2014/main" id="{87332D2E-D68B-890A-6601-9D2EF5432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4" y="2571"/>
                  <a:ext cx="1" cy="557"/>
                </a:xfrm>
                <a:custGeom>
                  <a:avLst/>
                  <a:gdLst>
                    <a:gd name="T0" fmla="*/ 0 w 1"/>
                    <a:gd name="T1" fmla="*/ 557 h 557"/>
                    <a:gd name="T2" fmla="*/ 0 w 1"/>
                    <a:gd name="T3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557">
                      <a:moveTo>
                        <a:pt x="0" y="557"/>
                      </a:moveTo>
                      <a:cubicBezTo>
                        <a:pt x="0" y="557"/>
                        <a:pt x="0" y="27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1612" name="Freeform 86">
                  <a:extLst>
                    <a:ext uri="{FF2B5EF4-FFF2-40B4-BE49-F238E27FC236}">
                      <a16:creationId xmlns:a16="http://schemas.microsoft.com/office/drawing/2014/main" id="{49A86DAB-6CAC-A6D5-830A-CEC333D60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6" y="2450"/>
                  <a:ext cx="121" cy="1"/>
                </a:xfrm>
                <a:custGeom>
                  <a:avLst/>
                  <a:gdLst>
                    <a:gd name="T0" fmla="*/ 0 w 121"/>
                    <a:gd name="T1" fmla="*/ 0 h 1"/>
                    <a:gd name="T2" fmla="*/ 121 w 12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50" y="0"/>
                        <a:pt x="101" y="0"/>
                        <a:pt x="12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91596" name="Line 97">
              <a:extLst>
                <a:ext uri="{FF2B5EF4-FFF2-40B4-BE49-F238E27FC236}">
                  <a16:creationId xmlns:a16="http://schemas.microsoft.com/office/drawing/2014/main" id="{504A45B2-B89A-2935-66C3-589686D38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4325" y="3476625"/>
              <a:ext cx="1588" cy="23844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91597" name="Line 98">
              <a:extLst>
                <a:ext uri="{FF2B5EF4-FFF2-40B4-BE49-F238E27FC236}">
                  <a16:creationId xmlns:a16="http://schemas.microsoft.com/office/drawing/2014/main" id="{50B6AD62-2C63-1514-A834-D5BEB95A6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47100" y="3275013"/>
              <a:ext cx="0" cy="13128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600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51934" y="24618"/>
            <a:ext cx="10515600" cy="1325563"/>
          </a:xfrm>
        </p:spPr>
        <p:txBody>
          <a:bodyPr/>
          <a:lstStyle/>
          <a:p>
            <a:r>
              <a:rPr lang="en-US" altLang="zh-CN" spc="-95" dirty="0"/>
              <a:t>Frequent Patterns from FP-tree - Example </a:t>
            </a:r>
            <a:endParaRPr lang="en-US" altLang="en-US" spc="-95" dirty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965" y="1459202"/>
            <a:ext cx="8291513" cy="48529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Continue with the node </a:t>
            </a:r>
            <a:r>
              <a:rPr lang="en-US" altLang="en-US" dirty="0">
                <a:solidFill>
                  <a:srgbClr val="C00000"/>
                </a:solidFill>
              </a:rPr>
              <a:t>before</a:t>
            </a:r>
            <a:r>
              <a:rPr lang="en-US" altLang="en-US" dirty="0"/>
              <a:t> node p in the table (</a:t>
            </a:r>
            <a:r>
              <a:rPr lang="en-US" altLang="en-US" i="1" dirty="0"/>
              <a:t>m)</a:t>
            </a:r>
          </a:p>
          <a:p>
            <a:r>
              <a:rPr lang="en-US" altLang="en-US" dirty="0"/>
              <a:t>Two paths</a:t>
            </a:r>
          </a:p>
          <a:p>
            <a:r>
              <a:rPr lang="en-US" altLang="en-US" i="1" dirty="0"/>
              <a:t>m</a:t>
            </a:r>
            <a:r>
              <a:rPr lang="en-US" altLang="en-US" dirty="0"/>
              <a:t>’s </a:t>
            </a:r>
            <a:r>
              <a:rPr lang="en-US" altLang="en-US" dirty="0">
                <a:solidFill>
                  <a:srgbClr val="C00000"/>
                </a:solidFill>
              </a:rPr>
              <a:t>conditional pattern base</a:t>
            </a:r>
          </a:p>
          <a:p>
            <a:pPr lvl="1"/>
            <a:r>
              <a:rPr lang="en-US" altLang="en-US" sz="2000" dirty="0"/>
              <a:t>{</a:t>
            </a:r>
            <a:r>
              <a:rPr lang="en-US" altLang="en-US" sz="2000" i="1" dirty="0"/>
              <a:t>(f, c, a:2), (f, c, a, b:1)</a:t>
            </a:r>
            <a:r>
              <a:rPr lang="en-US" altLang="en-US" sz="2000" dirty="0"/>
              <a:t>}</a:t>
            </a:r>
          </a:p>
          <a:p>
            <a:r>
              <a:rPr lang="en-US" altLang="en-US" i="1" dirty="0"/>
              <a:t>m</a:t>
            </a:r>
            <a:r>
              <a:rPr lang="en-US" altLang="en-US" dirty="0"/>
              <a:t>’s </a:t>
            </a:r>
            <a:r>
              <a:rPr lang="en-US" altLang="en-US" dirty="0">
                <a:solidFill>
                  <a:srgbClr val="C00000"/>
                </a:solidFill>
              </a:rPr>
              <a:t>conditional FP-tree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sz="2000" dirty="0"/>
              <a:t> (</a:t>
            </a:r>
            <a:r>
              <a:rPr lang="en-US" altLang="en-US" sz="2000" i="1" dirty="0"/>
              <a:t>f:3, c:3, a:3</a:t>
            </a:r>
            <a:r>
              <a:rPr lang="en-US" altLang="en-US" sz="2000" dirty="0"/>
              <a:t>)</a:t>
            </a:r>
          </a:p>
          <a:p>
            <a:pPr lvl="1"/>
            <a:endParaRPr lang="en-US" altLang="en-US" sz="2000" dirty="0"/>
          </a:p>
          <a:p>
            <a:pPr marL="457200" lvl="1" indent="0">
              <a:buNone/>
            </a:pPr>
            <a:r>
              <a:rPr lang="en-US" altLang="en-US" dirty="0"/>
              <a:t>Frequent Patterns: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m:3, 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mf:3, mc:3, ma:3, 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mfc:3, mfa:3, mca:3,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mfca:3</a:t>
            </a:r>
          </a:p>
          <a:p>
            <a:pPr marL="457200" lvl="1" indent="0">
              <a:buNone/>
            </a:pPr>
            <a:endParaRPr lang="en-US" alt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altLang="en-US" sz="2000" dirty="0"/>
          </a:p>
        </p:txBody>
      </p:sp>
      <p:sp>
        <p:nvSpPr>
          <p:cNvPr id="85" name="Rectangle 84"/>
          <p:cNvSpPr/>
          <p:nvPr/>
        </p:nvSpPr>
        <p:spPr>
          <a:xfrm>
            <a:off x="8937627" y="6448715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minimum support threshold</a:t>
            </a:r>
            <a:r>
              <a:rPr lang="en-US" altLang="zh-CN" dirty="0"/>
              <a:t> = 3</a:t>
            </a:r>
            <a:endParaRPr lang="en-US" dirty="0"/>
          </a:p>
        </p:txBody>
      </p:sp>
      <p:grpSp>
        <p:nvGrpSpPr>
          <p:cNvPr id="2" name="Group 90">
            <a:extLst>
              <a:ext uri="{FF2B5EF4-FFF2-40B4-BE49-F238E27FC236}">
                <a16:creationId xmlns:a16="http://schemas.microsoft.com/office/drawing/2014/main" id="{6D39D0F3-A5A4-0681-FE7C-AB63F2D1997D}"/>
              </a:ext>
            </a:extLst>
          </p:cNvPr>
          <p:cNvGrpSpPr>
            <a:grpSpLocks/>
          </p:cNvGrpSpPr>
          <p:nvPr/>
        </p:nvGrpSpPr>
        <p:grpSpPr bwMode="auto">
          <a:xfrm>
            <a:off x="5786665" y="2404281"/>
            <a:ext cx="5935663" cy="4229100"/>
            <a:chOff x="2009" y="1023"/>
            <a:chExt cx="3739" cy="2664"/>
          </a:xfrm>
        </p:grpSpPr>
        <p:sp>
          <p:nvSpPr>
            <p:cNvPr id="3" name="Text Box 5">
              <a:extLst>
                <a:ext uri="{FF2B5EF4-FFF2-40B4-BE49-F238E27FC236}">
                  <a16:creationId xmlns:a16="http://schemas.microsoft.com/office/drawing/2014/main" id="{8394797B-29EB-6207-9EDE-3669E34DA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5" y="2217"/>
              <a:ext cx="87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1800"/>
                <a:t>Header Table</a:t>
              </a:r>
            </a:p>
          </p:txBody>
        </p: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4DB966D5-292B-C24A-35F1-B31257AA06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" y="2410"/>
              <a:ext cx="1766" cy="1277"/>
              <a:chOff x="1960" y="2934"/>
              <a:chExt cx="1766" cy="1277"/>
            </a:xfrm>
          </p:grpSpPr>
          <p:sp>
            <p:nvSpPr>
              <p:cNvPr id="72" name="Line 7">
                <a:extLst>
                  <a:ext uri="{FF2B5EF4-FFF2-40B4-BE49-F238E27FC236}">
                    <a16:creationId xmlns:a16="http://schemas.microsoft.com/office/drawing/2014/main" id="{D3A99FC2-B875-475F-9C9A-3BD3FE6B5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7" y="3136"/>
                <a:ext cx="14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8">
                <a:extLst>
                  <a:ext uri="{FF2B5EF4-FFF2-40B4-BE49-F238E27FC236}">
                    <a16:creationId xmlns:a16="http://schemas.microsoft.com/office/drawing/2014/main" id="{A16EDCA8-71EE-D8C2-6C07-47E9D9C5E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2" y="2934"/>
                <a:ext cx="0" cy="12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Text Box 9">
                <a:extLst>
                  <a:ext uri="{FF2B5EF4-FFF2-40B4-BE49-F238E27FC236}">
                    <a16:creationId xmlns:a16="http://schemas.microsoft.com/office/drawing/2014/main" id="{8C7210BA-3135-4D48-8210-03EFDCE939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0" y="2934"/>
                <a:ext cx="43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dirty="0"/>
                  <a:t>item</a:t>
                </a:r>
              </a:p>
            </p:txBody>
          </p:sp>
          <p:sp>
            <p:nvSpPr>
              <p:cNvPr id="75" name="Text Box 10">
                <a:extLst>
                  <a:ext uri="{FF2B5EF4-FFF2-40B4-BE49-F238E27FC236}">
                    <a16:creationId xmlns:a16="http://schemas.microsoft.com/office/drawing/2014/main" id="{45860505-B905-793F-D1EB-1B885F955B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3" y="2949"/>
                <a:ext cx="12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dirty="0"/>
                  <a:t>head of node-links</a:t>
                </a:r>
              </a:p>
            </p:txBody>
          </p:sp>
          <p:grpSp>
            <p:nvGrpSpPr>
              <p:cNvPr id="76" name="Group 11">
                <a:extLst>
                  <a:ext uri="{FF2B5EF4-FFF2-40B4-BE49-F238E27FC236}">
                    <a16:creationId xmlns:a16="http://schemas.microsoft.com/office/drawing/2014/main" id="{E8584BDB-1F00-B235-648C-3873C0C702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2" y="3189"/>
                <a:ext cx="151" cy="886"/>
                <a:chOff x="2142" y="3189"/>
                <a:chExt cx="151" cy="886"/>
              </a:xfrm>
            </p:grpSpPr>
            <p:sp>
              <p:nvSpPr>
                <p:cNvPr id="77" name="Text Box 12">
                  <a:extLst>
                    <a:ext uri="{FF2B5EF4-FFF2-40B4-BE49-F238E27FC236}">
                      <a16:creationId xmlns:a16="http://schemas.microsoft.com/office/drawing/2014/main" id="{E4174A08-3A75-F8ED-BC3C-90A9CFFE63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0" y="3189"/>
                  <a:ext cx="133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/>
                    <a:t>f</a:t>
                  </a:r>
                </a:p>
              </p:txBody>
            </p:sp>
            <p:sp>
              <p:nvSpPr>
                <p:cNvPr id="78" name="Text Box 13">
                  <a:extLst>
                    <a:ext uri="{FF2B5EF4-FFF2-40B4-BE49-F238E27FC236}">
                      <a16:creationId xmlns:a16="http://schemas.microsoft.com/office/drawing/2014/main" id="{722EDD90-F491-884F-871A-B7B6DED1F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54" y="3342"/>
                  <a:ext cx="133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/>
                    <a:t>c</a:t>
                  </a:r>
                </a:p>
              </p:txBody>
            </p:sp>
            <p:sp>
              <p:nvSpPr>
                <p:cNvPr id="79" name="Text Box 14">
                  <a:extLst>
                    <a:ext uri="{FF2B5EF4-FFF2-40B4-BE49-F238E27FC236}">
                      <a16:creationId xmlns:a16="http://schemas.microsoft.com/office/drawing/2014/main" id="{98765373-DAF4-853A-EE12-5415F7F5AD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42" y="3487"/>
                  <a:ext cx="133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/>
                    <a:t>a</a:t>
                  </a:r>
                </a:p>
              </p:txBody>
            </p:sp>
            <p:sp>
              <p:nvSpPr>
                <p:cNvPr id="80" name="Text Box 15">
                  <a:extLst>
                    <a:ext uri="{FF2B5EF4-FFF2-40B4-BE49-F238E27FC236}">
                      <a16:creationId xmlns:a16="http://schemas.microsoft.com/office/drawing/2014/main" id="{349DD5B4-811C-CC88-F245-A659B66119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42" y="3636"/>
                  <a:ext cx="133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/>
                    <a:t>b</a:t>
                  </a:r>
                </a:p>
              </p:txBody>
            </p:sp>
            <p:sp>
              <p:nvSpPr>
                <p:cNvPr id="81" name="Text Box 16">
                  <a:extLst>
                    <a:ext uri="{FF2B5EF4-FFF2-40B4-BE49-F238E27FC236}">
                      <a16:creationId xmlns:a16="http://schemas.microsoft.com/office/drawing/2014/main" id="{672D97E7-4C7D-2CFA-D591-4D3A6C8D87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42" y="3777"/>
                  <a:ext cx="133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>
                      <a:solidFill>
                        <a:srgbClr val="FF3300"/>
                      </a:solidFill>
                    </a:rPr>
                    <a:t>m</a:t>
                  </a:r>
                </a:p>
              </p:txBody>
            </p:sp>
            <p:sp>
              <p:nvSpPr>
                <p:cNvPr id="82" name="Text Box 17">
                  <a:extLst>
                    <a:ext uri="{FF2B5EF4-FFF2-40B4-BE49-F238E27FC236}">
                      <a16:creationId xmlns:a16="http://schemas.microsoft.com/office/drawing/2014/main" id="{C5C2FFED-4944-B4CD-D03D-AA4F1285EE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42" y="3902"/>
                  <a:ext cx="133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/>
                    <a:t>p</a:t>
                  </a:r>
                </a:p>
              </p:txBody>
            </p:sp>
          </p:grpSp>
        </p:grp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425B6D9C-090B-8885-5928-C0563A472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1636"/>
              <a:ext cx="1040" cy="1096"/>
            </a:xfrm>
            <a:custGeom>
              <a:avLst/>
              <a:gdLst>
                <a:gd name="T0" fmla="*/ 0 w 1040"/>
                <a:gd name="T1" fmla="*/ 1089 h 1096"/>
                <a:gd name="T2" fmla="*/ 411 w 1040"/>
                <a:gd name="T3" fmla="*/ 1064 h 1096"/>
                <a:gd name="T4" fmla="*/ 629 w 1040"/>
                <a:gd name="T5" fmla="*/ 895 h 1096"/>
                <a:gd name="T6" fmla="*/ 847 w 1040"/>
                <a:gd name="T7" fmla="*/ 363 h 1096"/>
                <a:gd name="T8" fmla="*/ 1040 w 1040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1096">
                  <a:moveTo>
                    <a:pt x="0" y="1089"/>
                  </a:moveTo>
                  <a:cubicBezTo>
                    <a:pt x="153" y="1092"/>
                    <a:pt x="306" y="1096"/>
                    <a:pt x="411" y="1064"/>
                  </a:cubicBezTo>
                  <a:cubicBezTo>
                    <a:pt x="516" y="1032"/>
                    <a:pt x="556" y="1012"/>
                    <a:pt x="629" y="895"/>
                  </a:cubicBezTo>
                  <a:cubicBezTo>
                    <a:pt x="702" y="778"/>
                    <a:pt x="779" y="512"/>
                    <a:pt x="847" y="363"/>
                  </a:cubicBezTo>
                  <a:cubicBezTo>
                    <a:pt x="915" y="214"/>
                    <a:pt x="977" y="107"/>
                    <a:pt x="104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221C2153-1044-F648-2E1A-7DCCA386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2023"/>
              <a:ext cx="992" cy="875"/>
            </a:xfrm>
            <a:custGeom>
              <a:avLst/>
              <a:gdLst>
                <a:gd name="T0" fmla="*/ 0 w 992"/>
                <a:gd name="T1" fmla="*/ 847 h 875"/>
                <a:gd name="T2" fmla="*/ 363 w 992"/>
                <a:gd name="T3" fmla="*/ 847 h 875"/>
                <a:gd name="T4" fmla="*/ 654 w 992"/>
                <a:gd name="T5" fmla="*/ 677 h 875"/>
                <a:gd name="T6" fmla="*/ 992 w 992"/>
                <a:gd name="T7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2" h="875">
                  <a:moveTo>
                    <a:pt x="0" y="847"/>
                  </a:moveTo>
                  <a:cubicBezTo>
                    <a:pt x="127" y="861"/>
                    <a:pt x="254" y="875"/>
                    <a:pt x="363" y="847"/>
                  </a:cubicBezTo>
                  <a:cubicBezTo>
                    <a:pt x="472" y="819"/>
                    <a:pt x="549" y="818"/>
                    <a:pt x="654" y="677"/>
                  </a:cubicBezTo>
                  <a:cubicBezTo>
                    <a:pt x="759" y="536"/>
                    <a:pt x="936" y="113"/>
                    <a:pt x="99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1003D9E3-4DF4-C329-BB16-F7315C45F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2434"/>
              <a:ext cx="1016" cy="629"/>
            </a:xfrm>
            <a:custGeom>
              <a:avLst/>
              <a:gdLst>
                <a:gd name="T0" fmla="*/ 0 w 1016"/>
                <a:gd name="T1" fmla="*/ 605 h 629"/>
                <a:gd name="T2" fmla="*/ 436 w 1016"/>
                <a:gd name="T3" fmla="*/ 605 h 629"/>
                <a:gd name="T4" fmla="*/ 702 w 1016"/>
                <a:gd name="T5" fmla="*/ 460 h 629"/>
                <a:gd name="T6" fmla="*/ 1016 w 1016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6" h="629">
                  <a:moveTo>
                    <a:pt x="0" y="605"/>
                  </a:moveTo>
                  <a:cubicBezTo>
                    <a:pt x="159" y="617"/>
                    <a:pt x="319" y="629"/>
                    <a:pt x="436" y="605"/>
                  </a:cubicBezTo>
                  <a:cubicBezTo>
                    <a:pt x="553" y="581"/>
                    <a:pt x="605" y="561"/>
                    <a:pt x="702" y="460"/>
                  </a:cubicBezTo>
                  <a:cubicBezTo>
                    <a:pt x="799" y="359"/>
                    <a:pt x="907" y="179"/>
                    <a:pt x="101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3DA7E0A0-D958-89D0-6F8A-75E68BA06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2821"/>
              <a:ext cx="1645" cy="456"/>
            </a:xfrm>
            <a:custGeom>
              <a:avLst/>
              <a:gdLst>
                <a:gd name="T0" fmla="*/ 0 w 1645"/>
                <a:gd name="T1" fmla="*/ 412 h 456"/>
                <a:gd name="T2" fmla="*/ 460 w 1645"/>
                <a:gd name="T3" fmla="*/ 412 h 456"/>
                <a:gd name="T4" fmla="*/ 1041 w 1645"/>
                <a:gd name="T5" fmla="*/ 146 h 456"/>
                <a:gd name="T6" fmla="*/ 1645 w 1645"/>
                <a:gd name="T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5" h="456">
                  <a:moveTo>
                    <a:pt x="0" y="412"/>
                  </a:moveTo>
                  <a:cubicBezTo>
                    <a:pt x="143" y="434"/>
                    <a:pt x="287" y="456"/>
                    <a:pt x="460" y="412"/>
                  </a:cubicBezTo>
                  <a:cubicBezTo>
                    <a:pt x="633" y="368"/>
                    <a:pt x="844" y="215"/>
                    <a:pt x="1041" y="146"/>
                  </a:cubicBezTo>
                  <a:cubicBezTo>
                    <a:pt x="1238" y="77"/>
                    <a:pt x="1441" y="38"/>
                    <a:pt x="1645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874252F3-F2F1-24A1-5970-B1E5E0636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2821"/>
              <a:ext cx="1064" cy="597"/>
            </a:xfrm>
            <a:custGeom>
              <a:avLst/>
              <a:gdLst>
                <a:gd name="T0" fmla="*/ 0 w 1064"/>
                <a:gd name="T1" fmla="*/ 581 h 597"/>
                <a:gd name="T2" fmla="*/ 435 w 1064"/>
                <a:gd name="T3" fmla="*/ 581 h 597"/>
                <a:gd name="T4" fmla="*/ 725 w 1064"/>
                <a:gd name="T5" fmla="*/ 484 h 597"/>
                <a:gd name="T6" fmla="*/ 1064 w 1064"/>
                <a:gd name="T7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4" h="597">
                  <a:moveTo>
                    <a:pt x="0" y="581"/>
                  </a:moveTo>
                  <a:cubicBezTo>
                    <a:pt x="157" y="589"/>
                    <a:pt x="314" y="597"/>
                    <a:pt x="435" y="581"/>
                  </a:cubicBezTo>
                  <a:cubicBezTo>
                    <a:pt x="556" y="565"/>
                    <a:pt x="620" y="581"/>
                    <a:pt x="725" y="484"/>
                  </a:cubicBezTo>
                  <a:cubicBezTo>
                    <a:pt x="830" y="387"/>
                    <a:pt x="947" y="193"/>
                    <a:pt x="1064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3886FBD-334B-C764-4CD9-31179B431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3257"/>
              <a:ext cx="1088" cy="310"/>
            </a:xfrm>
            <a:custGeom>
              <a:avLst/>
              <a:gdLst>
                <a:gd name="T0" fmla="*/ 0 w 1088"/>
                <a:gd name="T1" fmla="*/ 266 h 310"/>
                <a:gd name="T2" fmla="*/ 629 w 1088"/>
                <a:gd name="T3" fmla="*/ 266 h 310"/>
                <a:gd name="T4" fmla="*/ 1088 w 1088"/>
                <a:gd name="T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8" h="310">
                  <a:moveTo>
                    <a:pt x="0" y="266"/>
                  </a:moveTo>
                  <a:cubicBezTo>
                    <a:pt x="224" y="288"/>
                    <a:pt x="448" y="310"/>
                    <a:pt x="629" y="266"/>
                  </a:cubicBezTo>
                  <a:cubicBezTo>
                    <a:pt x="810" y="222"/>
                    <a:pt x="949" y="111"/>
                    <a:pt x="1088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AE3CEBC9-D118-3088-C839-E5885CE4C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8" y="1023"/>
              <a:ext cx="1640" cy="2223"/>
              <a:chOff x="4059" y="1547"/>
              <a:chExt cx="1640" cy="2223"/>
            </a:xfrm>
          </p:grpSpPr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B2AB93D7-98AF-7AAD-3B6A-98E2DE1930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9" y="1547"/>
                <a:ext cx="454" cy="226"/>
                <a:chOff x="4649" y="1547"/>
                <a:chExt cx="454" cy="226"/>
              </a:xfrm>
            </p:grpSpPr>
            <p:sp>
              <p:nvSpPr>
                <p:cNvPr id="70" name="Oval 26">
                  <a:extLst>
                    <a:ext uri="{FF2B5EF4-FFF2-40B4-BE49-F238E27FC236}">
                      <a16:creationId xmlns:a16="http://schemas.microsoft.com/office/drawing/2014/main" id="{49B9871D-212B-D933-E650-05DFC386C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9" y="1547"/>
                  <a:ext cx="454" cy="226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Text Box 27">
                  <a:extLst>
                    <a:ext uri="{FF2B5EF4-FFF2-40B4-BE49-F238E27FC236}">
                      <a16:creationId xmlns:a16="http://schemas.microsoft.com/office/drawing/2014/main" id="{33E638CF-385D-D8D4-9FB4-39FB645D64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67" y="1579"/>
                  <a:ext cx="29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1800"/>
                    <a:t>root</a:t>
                  </a:r>
                </a:p>
              </p:txBody>
            </p:sp>
          </p:grpSp>
          <p:grpSp>
            <p:nvGrpSpPr>
              <p:cNvPr id="20" name="Group 28">
                <a:extLst>
                  <a:ext uri="{FF2B5EF4-FFF2-40B4-BE49-F238E27FC236}">
                    <a16:creationId xmlns:a16="http://schemas.microsoft.com/office/drawing/2014/main" id="{7AFBE9FA-29FD-66A4-6A13-D646EF73C9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03" y="1676"/>
                <a:ext cx="596" cy="1277"/>
                <a:chOff x="5103" y="1676"/>
                <a:chExt cx="596" cy="1277"/>
              </a:xfrm>
            </p:grpSpPr>
            <p:sp>
              <p:nvSpPr>
                <p:cNvPr id="57" name="Line 29">
                  <a:extLst>
                    <a:ext uri="{FF2B5EF4-FFF2-40B4-BE49-F238E27FC236}">
                      <a16:creationId xmlns:a16="http://schemas.microsoft.com/office/drawing/2014/main" id="{DFD5B152-2B30-24B7-284B-71708DD116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103" y="1676"/>
                  <a:ext cx="369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58" name="Group 30">
                  <a:extLst>
                    <a:ext uri="{FF2B5EF4-FFF2-40B4-BE49-F238E27FC236}">
                      <a16:creationId xmlns:a16="http://schemas.microsoft.com/office/drawing/2014/main" id="{869E4C9E-1D92-B17C-54E5-23B4245957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45" y="1934"/>
                  <a:ext cx="454" cy="1019"/>
                  <a:chOff x="5245" y="1934"/>
                  <a:chExt cx="454" cy="1019"/>
                </a:xfrm>
              </p:grpSpPr>
              <p:sp>
                <p:nvSpPr>
                  <p:cNvPr id="59" name="Line 31">
                    <a:extLst>
                      <a:ext uri="{FF2B5EF4-FFF2-40B4-BE49-F238E27FC236}">
                        <a16:creationId xmlns:a16="http://schemas.microsoft.com/office/drawing/2014/main" id="{1D3F7081-F01D-76D0-A1B4-5263D64A2E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6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Line 32">
                    <a:extLst>
                      <a:ext uri="{FF2B5EF4-FFF2-40B4-BE49-F238E27FC236}">
                        <a16:creationId xmlns:a16="http://schemas.microsoft.com/office/drawing/2014/main" id="{952CD27F-06D1-AC3A-C5C6-CEB805900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69" y="2562"/>
                    <a:ext cx="0" cy="16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61" name="Group 33">
                    <a:extLst>
                      <a:ext uri="{FF2B5EF4-FFF2-40B4-BE49-F238E27FC236}">
                        <a16:creationId xmlns:a16="http://schemas.microsoft.com/office/drawing/2014/main" id="{6759680F-E7BB-7597-C575-A576D848CF8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45" y="2727"/>
                    <a:ext cx="454" cy="226"/>
                    <a:chOff x="5245" y="2727"/>
                    <a:chExt cx="454" cy="226"/>
                  </a:xfrm>
                </p:grpSpPr>
                <p:sp>
                  <p:nvSpPr>
                    <p:cNvPr id="68" name="Oval 34">
                      <a:extLst>
                        <a:ext uri="{FF2B5EF4-FFF2-40B4-BE49-F238E27FC236}">
                          <a16:creationId xmlns:a16="http://schemas.microsoft.com/office/drawing/2014/main" id="{B3FF6016-8072-49DA-C447-31C137CF57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2727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Text Box 35">
                      <a:extLst>
                        <a:ext uri="{FF2B5EF4-FFF2-40B4-BE49-F238E27FC236}">
                          <a16:creationId xmlns:a16="http://schemas.microsoft.com/office/drawing/2014/main" id="{9026B782-8A7F-74BA-7573-995210D398D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48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p : 1</a:t>
                      </a:r>
                    </a:p>
                  </p:txBody>
                </p:sp>
              </p:grpSp>
              <p:grpSp>
                <p:nvGrpSpPr>
                  <p:cNvPr id="62" name="Group 36">
                    <a:extLst>
                      <a:ext uri="{FF2B5EF4-FFF2-40B4-BE49-F238E27FC236}">
                        <a16:creationId xmlns:a16="http://schemas.microsoft.com/office/drawing/2014/main" id="{AABDD501-0435-3ADB-33A6-37D6F7927D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45" y="1934"/>
                    <a:ext cx="454" cy="226"/>
                    <a:chOff x="5245" y="1934"/>
                    <a:chExt cx="454" cy="226"/>
                  </a:xfrm>
                </p:grpSpPr>
                <p:sp>
                  <p:nvSpPr>
                    <p:cNvPr id="66" name="Oval 37">
                      <a:extLst>
                        <a:ext uri="{FF2B5EF4-FFF2-40B4-BE49-F238E27FC236}">
                          <a16:creationId xmlns:a16="http://schemas.microsoft.com/office/drawing/2014/main" id="{547A8D48-8E16-0364-2BE5-898AE253ED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1934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Text Box 38">
                      <a:extLst>
                        <a:ext uri="{FF2B5EF4-FFF2-40B4-BE49-F238E27FC236}">
                          <a16:creationId xmlns:a16="http://schemas.microsoft.com/office/drawing/2014/main" id="{07E3B706-491B-E327-209D-51497BE3BDC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72" y="196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c : 1</a:t>
                      </a:r>
                    </a:p>
                  </p:txBody>
                </p:sp>
              </p:grpSp>
              <p:grpSp>
                <p:nvGrpSpPr>
                  <p:cNvPr id="63" name="Group 39">
                    <a:extLst>
                      <a:ext uri="{FF2B5EF4-FFF2-40B4-BE49-F238E27FC236}">
                        <a16:creationId xmlns:a16="http://schemas.microsoft.com/office/drawing/2014/main" id="{2EBC15BC-25A0-85DF-5A50-C3149F3F554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45" y="2338"/>
                    <a:ext cx="454" cy="226"/>
                    <a:chOff x="5245" y="2338"/>
                    <a:chExt cx="454" cy="226"/>
                  </a:xfrm>
                </p:grpSpPr>
                <p:sp>
                  <p:nvSpPr>
                    <p:cNvPr id="64" name="Oval 40">
                      <a:extLst>
                        <a:ext uri="{FF2B5EF4-FFF2-40B4-BE49-F238E27FC236}">
                          <a16:creationId xmlns:a16="http://schemas.microsoft.com/office/drawing/2014/main" id="{90ED6725-9721-B454-2A3F-FC74DE5B8D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5" y="2338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Text Box 41">
                      <a:extLst>
                        <a:ext uri="{FF2B5EF4-FFF2-40B4-BE49-F238E27FC236}">
                          <a16:creationId xmlns:a16="http://schemas.microsoft.com/office/drawing/2014/main" id="{81EC5733-71D6-C4BB-FE35-180C301C40F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72" y="2378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b : 1</a:t>
                      </a:r>
                    </a:p>
                  </p:txBody>
                </p:sp>
              </p:grpSp>
            </p:grpSp>
          </p:grpSp>
          <p:grpSp>
            <p:nvGrpSpPr>
              <p:cNvPr id="21" name="Group 42">
                <a:extLst>
                  <a:ext uri="{FF2B5EF4-FFF2-40B4-BE49-F238E27FC236}">
                    <a16:creationId xmlns:a16="http://schemas.microsoft.com/office/drawing/2014/main" id="{5C434AA4-A42C-5192-5A64-263D95068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9" y="1676"/>
                <a:ext cx="1064" cy="2094"/>
                <a:chOff x="4059" y="1676"/>
                <a:chExt cx="1064" cy="2094"/>
              </a:xfrm>
            </p:grpSpPr>
            <p:sp>
              <p:nvSpPr>
                <p:cNvPr id="22" name="Line 43">
                  <a:extLst>
                    <a:ext uri="{FF2B5EF4-FFF2-40B4-BE49-F238E27FC236}">
                      <a16:creationId xmlns:a16="http://schemas.microsoft.com/office/drawing/2014/main" id="{AFC259F9-195E-DF0F-E5B5-1541F9007A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25" y="1676"/>
                  <a:ext cx="224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3" name="Group 44">
                  <a:extLst>
                    <a:ext uri="{FF2B5EF4-FFF2-40B4-BE49-F238E27FC236}">
                      <a16:creationId xmlns:a16="http://schemas.microsoft.com/office/drawing/2014/main" id="{68893E6F-A31E-75F8-05DE-362C83322C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53" y="2139"/>
                  <a:ext cx="650" cy="425"/>
                  <a:chOff x="4453" y="2139"/>
                  <a:chExt cx="650" cy="425"/>
                </a:xfrm>
              </p:grpSpPr>
              <p:sp>
                <p:nvSpPr>
                  <p:cNvPr id="53" name="Line 45">
                    <a:extLst>
                      <a:ext uri="{FF2B5EF4-FFF2-40B4-BE49-F238E27FC236}">
                        <a16:creationId xmlns:a16="http://schemas.microsoft.com/office/drawing/2014/main" id="{BB447393-67B7-E797-0863-9B356DC3E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139"/>
                    <a:ext cx="290" cy="1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54" name="Group 46">
                    <a:extLst>
                      <a:ext uri="{FF2B5EF4-FFF2-40B4-BE49-F238E27FC236}">
                        <a16:creationId xmlns:a16="http://schemas.microsoft.com/office/drawing/2014/main" id="{68F17988-1A75-0726-879F-1670E9FAC4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649" y="2338"/>
                    <a:ext cx="454" cy="226"/>
                    <a:chOff x="4649" y="2338"/>
                    <a:chExt cx="454" cy="226"/>
                  </a:xfrm>
                </p:grpSpPr>
                <p:sp>
                  <p:nvSpPr>
                    <p:cNvPr id="55" name="Oval 47">
                      <a:extLst>
                        <a:ext uri="{FF2B5EF4-FFF2-40B4-BE49-F238E27FC236}">
                          <a16:creationId xmlns:a16="http://schemas.microsoft.com/office/drawing/2014/main" id="{3835F442-EAA4-10C9-C3D1-B5AABB422E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2338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Text Box 48">
                      <a:extLst>
                        <a:ext uri="{FF2B5EF4-FFF2-40B4-BE49-F238E27FC236}">
                          <a16:creationId xmlns:a16="http://schemas.microsoft.com/office/drawing/2014/main" id="{50FF483D-5E24-61C2-0301-1836804E561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b : 1</a:t>
                      </a:r>
                    </a:p>
                  </p:txBody>
                </p:sp>
              </p:grpSp>
            </p:grpSp>
            <p:grpSp>
              <p:nvGrpSpPr>
                <p:cNvPr id="24" name="Group 49">
                  <a:extLst>
                    <a:ext uri="{FF2B5EF4-FFF2-40B4-BE49-F238E27FC236}">
                      <a16:creationId xmlns:a16="http://schemas.microsoft.com/office/drawing/2014/main" id="{F457F21A-2A2A-B48F-0BDC-54C9D595F2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53" y="2934"/>
                  <a:ext cx="670" cy="836"/>
                  <a:chOff x="4453" y="2934"/>
                  <a:chExt cx="670" cy="836"/>
                </a:xfrm>
              </p:grpSpPr>
              <p:sp>
                <p:nvSpPr>
                  <p:cNvPr id="45" name="Line 50">
                    <a:extLst>
                      <a:ext uri="{FF2B5EF4-FFF2-40B4-BE49-F238E27FC236}">
                        <a16:creationId xmlns:a16="http://schemas.microsoft.com/office/drawing/2014/main" id="{8221793A-3589-16AB-628C-5BF3C8715A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3" y="2934"/>
                    <a:ext cx="290" cy="2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51">
                    <a:extLst>
                      <a:ext uri="{FF2B5EF4-FFF2-40B4-BE49-F238E27FC236}">
                        <a16:creationId xmlns:a16="http://schemas.microsoft.com/office/drawing/2014/main" id="{9EABF7DA-373F-3B1B-FD74-FB6FF24242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840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7" name="Group 52">
                    <a:extLst>
                      <a:ext uri="{FF2B5EF4-FFF2-40B4-BE49-F238E27FC236}">
                        <a16:creationId xmlns:a16="http://schemas.microsoft.com/office/drawing/2014/main" id="{4DEDC4DC-FF1B-C9B7-ED2C-83965169033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649" y="3136"/>
                    <a:ext cx="454" cy="226"/>
                    <a:chOff x="4649" y="3136"/>
                    <a:chExt cx="454" cy="226"/>
                  </a:xfrm>
                </p:grpSpPr>
                <p:sp>
                  <p:nvSpPr>
                    <p:cNvPr id="51" name="Oval 53">
                      <a:extLst>
                        <a:ext uri="{FF2B5EF4-FFF2-40B4-BE49-F238E27FC236}">
                          <a16:creationId xmlns:a16="http://schemas.microsoft.com/office/drawing/2014/main" id="{1CE2590F-E89B-C999-E788-2EB0FE2CD3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136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Text Box 54">
                      <a:extLst>
                        <a:ext uri="{FF2B5EF4-FFF2-40B4-BE49-F238E27FC236}">
                          <a16:creationId xmlns:a16="http://schemas.microsoft.com/office/drawing/2014/main" id="{9E826FEE-E108-A7D8-2794-97BF1719F4D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176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b : 1</a:t>
                      </a:r>
                    </a:p>
                  </p:txBody>
                </p:sp>
              </p:grpSp>
              <p:grpSp>
                <p:nvGrpSpPr>
                  <p:cNvPr id="48" name="Group 55">
                    <a:extLst>
                      <a:ext uri="{FF2B5EF4-FFF2-40B4-BE49-F238E27FC236}">
                        <a16:creationId xmlns:a16="http://schemas.microsoft.com/office/drawing/2014/main" id="{38A3410A-E267-AF23-3A42-D97FEB35F9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649" y="3544"/>
                    <a:ext cx="474" cy="226"/>
                    <a:chOff x="4649" y="3544"/>
                    <a:chExt cx="474" cy="226"/>
                  </a:xfrm>
                </p:grpSpPr>
                <p:sp>
                  <p:nvSpPr>
                    <p:cNvPr id="49" name="Oval 56">
                      <a:extLst>
                        <a:ext uri="{FF2B5EF4-FFF2-40B4-BE49-F238E27FC236}">
                          <a16:creationId xmlns:a16="http://schemas.microsoft.com/office/drawing/2014/main" id="{0E399EC4-67D1-85CA-107D-BA2354EA73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9" y="3544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Text Box 57">
                      <a:extLst>
                        <a:ext uri="{FF2B5EF4-FFF2-40B4-BE49-F238E27FC236}">
                          <a16:creationId xmlns:a16="http://schemas.microsoft.com/office/drawing/2014/main" id="{CBA2B9F8-6A1B-5F4E-85C7-458954933A4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7" y="3584"/>
                      <a:ext cx="356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m : 1</a:t>
                      </a:r>
                    </a:p>
                  </p:txBody>
                </p:sp>
              </p:grpSp>
            </p:grpSp>
            <p:grpSp>
              <p:nvGrpSpPr>
                <p:cNvPr id="25" name="Group 58">
                  <a:extLst>
                    <a:ext uri="{FF2B5EF4-FFF2-40B4-BE49-F238E27FC236}">
                      <a16:creationId xmlns:a16="http://schemas.microsoft.com/office/drawing/2014/main" id="{94C91F3B-3D89-A5C3-89BA-F885AFC7E8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9" y="1934"/>
                  <a:ext cx="468" cy="1836"/>
                  <a:chOff x="4059" y="1934"/>
                  <a:chExt cx="468" cy="1836"/>
                </a:xfrm>
              </p:grpSpPr>
              <p:sp>
                <p:nvSpPr>
                  <p:cNvPr id="26" name="Line 59">
                    <a:extLst>
                      <a:ext uri="{FF2B5EF4-FFF2-40B4-BE49-F238E27FC236}">
                        <a16:creationId xmlns:a16="http://schemas.microsoft.com/office/drawing/2014/main" id="{96CD08A9-9D97-D386-0867-200F11AEB6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155"/>
                    <a:ext cx="0" cy="18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Line 60">
                    <a:extLst>
                      <a:ext uri="{FF2B5EF4-FFF2-40B4-BE49-F238E27FC236}">
                        <a16:creationId xmlns:a16="http://schemas.microsoft.com/office/drawing/2014/main" id="{4EE500AC-9A2D-FBEF-FE2A-9181E3C75E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564"/>
                    <a:ext cx="0" cy="1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Line 61">
                    <a:extLst>
                      <a:ext uri="{FF2B5EF4-FFF2-40B4-BE49-F238E27FC236}">
                        <a16:creationId xmlns:a16="http://schemas.microsoft.com/office/drawing/2014/main" id="{32C399EA-8BE1-F3B6-4B8F-95E1B968CB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2949"/>
                    <a:ext cx="0" cy="18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62">
                    <a:extLst>
                      <a:ext uri="{FF2B5EF4-FFF2-40B4-BE49-F238E27FC236}">
                        <a16:creationId xmlns:a16="http://schemas.microsoft.com/office/drawing/2014/main" id="{5625BEDF-A54D-E86C-B960-A075997C5C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9" y="3362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0" name="Group 63">
                    <a:extLst>
                      <a:ext uri="{FF2B5EF4-FFF2-40B4-BE49-F238E27FC236}">
                        <a16:creationId xmlns:a16="http://schemas.microsoft.com/office/drawing/2014/main" id="{2F28BFAC-FD6C-F01A-6508-D8C869045E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1934"/>
                    <a:ext cx="454" cy="226"/>
                    <a:chOff x="4059" y="1934"/>
                    <a:chExt cx="454" cy="226"/>
                  </a:xfrm>
                </p:grpSpPr>
                <p:sp>
                  <p:nvSpPr>
                    <p:cNvPr id="43" name="Oval 64">
                      <a:extLst>
                        <a:ext uri="{FF2B5EF4-FFF2-40B4-BE49-F238E27FC236}">
                          <a16:creationId xmlns:a16="http://schemas.microsoft.com/office/drawing/2014/main" id="{D4ADAA08-7D7A-0176-60CA-DA3F89B96C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934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Text Box 65">
                      <a:extLst>
                        <a:ext uri="{FF2B5EF4-FFF2-40B4-BE49-F238E27FC236}">
                          <a16:creationId xmlns:a16="http://schemas.microsoft.com/office/drawing/2014/main" id="{7659E57A-E202-5C82-D6FA-BAB11FBFF2D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1963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f : 4</a:t>
                      </a:r>
                    </a:p>
                  </p:txBody>
                </p:sp>
              </p:grpSp>
              <p:grpSp>
                <p:nvGrpSpPr>
                  <p:cNvPr id="31" name="Group 66">
                    <a:extLst>
                      <a:ext uri="{FF2B5EF4-FFF2-40B4-BE49-F238E27FC236}">
                        <a16:creationId xmlns:a16="http://schemas.microsoft.com/office/drawing/2014/main" id="{6424092A-20F8-7A34-9C64-146EA11FC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2727"/>
                    <a:ext cx="454" cy="226"/>
                    <a:chOff x="4059" y="2727"/>
                    <a:chExt cx="454" cy="226"/>
                  </a:xfrm>
                </p:grpSpPr>
                <p:sp>
                  <p:nvSpPr>
                    <p:cNvPr id="41" name="Oval 67">
                      <a:extLst>
                        <a:ext uri="{FF2B5EF4-FFF2-40B4-BE49-F238E27FC236}">
                          <a16:creationId xmlns:a16="http://schemas.microsoft.com/office/drawing/2014/main" id="{979DD808-401E-BF3A-6A09-D43A4E9C70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727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Text Box 68">
                      <a:extLst>
                        <a:ext uri="{FF2B5EF4-FFF2-40B4-BE49-F238E27FC236}">
                          <a16:creationId xmlns:a16="http://schemas.microsoft.com/office/drawing/2014/main" id="{95638A40-A865-D1F4-8162-4156CA2C38B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761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a : 3</a:t>
                      </a:r>
                    </a:p>
                  </p:txBody>
                </p:sp>
              </p:grpSp>
              <p:grpSp>
                <p:nvGrpSpPr>
                  <p:cNvPr id="32" name="Group 69">
                    <a:extLst>
                      <a:ext uri="{FF2B5EF4-FFF2-40B4-BE49-F238E27FC236}">
                        <a16:creationId xmlns:a16="http://schemas.microsoft.com/office/drawing/2014/main" id="{C3E77182-679E-AC7A-5C56-937FB8B49E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3136"/>
                    <a:ext cx="468" cy="226"/>
                    <a:chOff x="4059" y="3136"/>
                    <a:chExt cx="468" cy="226"/>
                  </a:xfrm>
                </p:grpSpPr>
                <p:sp>
                  <p:nvSpPr>
                    <p:cNvPr id="39" name="Oval 70">
                      <a:extLst>
                        <a:ext uri="{FF2B5EF4-FFF2-40B4-BE49-F238E27FC236}">
                          <a16:creationId xmlns:a16="http://schemas.microsoft.com/office/drawing/2014/main" id="{49208933-6EC1-5002-082A-4AA7CA10E8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136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Text Box 71">
                      <a:extLst>
                        <a:ext uri="{FF2B5EF4-FFF2-40B4-BE49-F238E27FC236}">
                          <a16:creationId xmlns:a16="http://schemas.microsoft.com/office/drawing/2014/main" id="{C8A081B6-30DD-C59C-4D0E-AF2C45C144F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176"/>
                      <a:ext cx="364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m : 2</a:t>
                      </a:r>
                    </a:p>
                  </p:txBody>
                </p:sp>
              </p:grpSp>
              <p:grpSp>
                <p:nvGrpSpPr>
                  <p:cNvPr id="33" name="Group 72">
                    <a:extLst>
                      <a:ext uri="{FF2B5EF4-FFF2-40B4-BE49-F238E27FC236}">
                        <a16:creationId xmlns:a16="http://schemas.microsoft.com/office/drawing/2014/main" id="{1CA1CF99-46B8-7994-65B4-730E32921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3544"/>
                    <a:ext cx="454" cy="226"/>
                    <a:chOff x="4059" y="3544"/>
                    <a:chExt cx="454" cy="226"/>
                  </a:xfrm>
                </p:grpSpPr>
                <p:sp>
                  <p:nvSpPr>
                    <p:cNvPr id="37" name="Oval 73">
                      <a:extLst>
                        <a:ext uri="{FF2B5EF4-FFF2-40B4-BE49-F238E27FC236}">
                          <a16:creationId xmlns:a16="http://schemas.microsoft.com/office/drawing/2014/main" id="{57CC01DE-F9C4-0E2B-1406-D9E0AD97C47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3544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Text Box 74">
                      <a:extLst>
                        <a:ext uri="{FF2B5EF4-FFF2-40B4-BE49-F238E27FC236}">
                          <a16:creationId xmlns:a16="http://schemas.microsoft.com/office/drawing/2014/main" id="{131F86D1-ADA2-237B-DF08-B779FFEB77B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358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p : 2</a:t>
                      </a:r>
                    </a:p>
                  </p:txBody>
                </p:sp>
              </p:grpSp>
              <p:grpSp>
                <p:nvGrpSpPr>
                  <p:cNvPr id="34" name="Group 75">
                    <a:extLst>
                      <a:ext uri="{FF2B5EF4-FFF2-40B4-BE49-F238E27FC236}">
                        <a16:creationId xmlns:a16="http://schemas.microsoft.com/office/drawing/2014/main" id="{BE7F0635-58C9-CA0A-228A-18FD57476B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9" y="2338"/>
                    <a:ext cx="454" cy="226"/>
                    <a:chOff x="4059" y="2338"/>
                    <a:chExt cx="454" cy="226"/>
                  </a:xfrm>
                </p:grpSpPr>
                <p:sp>
                  <p:nvSpPr>
                    <p:cNvPr id="35" name="Oval 76">
                      <a:extLst>
                        <a:ext uri="{FF2B5EF4-FFF2-40B4-BE49-F238E27FC236}">
                          <a16:creationId xmlns:a16="http://schemas.microsoft.com/office/drawing/2014/main" id="{6FB22B30-535F-8CB0-CF28-BA37098F17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2338"/>
                      <a:ext cx="454" cy="226"/>
                    </a:xfrm>
                    <a:prstGeom prst="ellips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Text Box 77">
                      <a:extLst>
                        <a:ext uri="{FF2B5EF4-FFF2-40B4-BE49-F238E27FC236}">
                          <a16:creationId xmlns:a16="http://schemas.microsoft.com/office/drawing/2014/main" id="{AAE7E14C-CE70-B8C5-6358-684EAFD755E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63" y="2374"/>
                      <a:ext cx="29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/>
                    <a:p>
                      <a:r>
                        <a:rPr lang="en-US" altLang="zh-CN" sz="1800"/>
                        <a:t>c : 3</a:t>
                      </a:r>
                    </a:p>
                  </p:txBody>
                </p:sp>
              </p:grpSp>
            </p:grpSp>
          </p:grpSp>
        </p:grp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845F7D48-7DD8-8031-3F66-EA2B16D23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" y="1537"/>
              <a:ext cx="774" cy="291"/>
            </a:xfrm>
            <a:custGeom>
              <a:avLst/>
              <a:gdLst>
                <a:gd name="T0" fmla="*/ 0 w 774"/>
                <a:gd name="T1" fmla="*/ 291 h 291"/>
                <a:gd name="T2" fmla="*/ 412 w 774"/>
                <a:gd name="T3" fmla="*/ 121 h 291"/>
                <a:gd name="T4" fmla="*/ 774 w 774"/>
                <a:gd name="T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4" h="291">
                  <a:moveTo>
                    <a:pt x="0" y="291"/>
                  </a:moveTo>
                  <a:cubicBezTo>
                    <a:pt x="141" y="230"/>
                    <a:pt x="283" y="170"/>
                    <a:pt x="412" y="121"/>
                  </a:cubicBezTo>
                  <a:cubicBezTo>
                    <a:pt x="541" y="72"/>
                    <a:pt x="657" y="36"/>
                    <a:pt x="774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4F20D0C5-892C-99DB-4625-7B77AE098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2773"/>
              <a:ext cx="218" cy="266"/>
            </a:xfrm>
            <a:custGeom>
              <a:avLst/>
              <a:gdLst>
                <a:gd name="T0" fmla="*/ 0 w 218"/>
                <a:gd name="T1" fmla="*/ 0 h 242"/>
                <a:gd name="T2" fmla="*/ 218 w 218"/>
                <a:gd name="T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8" h="242">
                  <a:moveTo>
                    <a:pt x="0" y="0"/>
                  </a:moveTo>
                  <a:cubicBezTo>
                    <a:pt x="0" y="0"/>
                    <a:pt x="109" y="121"/>
                    <a:pt x="218" y="242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25451343-8E58-1BA3-B30C-4868986AF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459"/>
              <a:ext cx="1016" cy="1051"/>
            </a:xfrm>
            <a:custGeom>
              <a:avLst/>
              <a:gdLst>
                <a:gd name="T0" fmla="*/ 0 w 1016"/>
                <a:gd name="T1" fmla="*/ 774 h 1051"/>
                <a:gd name="T2" fmla="*/ 96 w 1016"/>
                <a:gd name="T3" fmla="*/ 991 h 1051"/>
                <a:gd name="T4" fmla="*/ 556 w 1016"/>
                <a:gd name="T5" fmla="*/ 1016 h 1051"/>
                <a:gd name="T6" fmla="*/ 798 w 1016"/>
                <a:gd name="T7" fmla="*/ 991 h 1051"/>
                <a:gd name="T8" fmla="*/ 919 w 1016"/>
                <a:gd name="T9" fmla="*/ 653 h 1051"/>
                <a:gd name="T10" fmla="*/ 1016 w 1016"/>
                <a:gd name="T11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6" h="1051">
                  <a:moveTo>
                    <a:pt x="0" y="774"/>
                  </a:moveTo>
                  <a:cubicBezTo>
                    <a:pt x="1" y="862"/>
                    <a:pt x="3" y="951"/>
                    <a:pt x="96" y="991"/>
                  </a:cubicBezTo>
                  <a:cubicBezTo>
                    <a:pt x="189" y="1031"/>
                    <a:pt x="439" y="1016"/>
                    <a:pt x="556" y="1016"/>
                  </a:cubicBezTo>
                  <a:cubicBezTo>
                    <a:pt x="673" y="1016"/>
                    <a:pt x="738" y="1051"/>
                    <a:pt x="798" y="991"/>
                  </a:cubicBezTo>
                  <a:cubicBezTo>
                    <a:pt x="858" y="931"/>
                    <a:pt x="883" y="818"/>
                    <a:pt x="919" y="653"/>
                  </a:cubicBezTo>
                  <a:cubicBezTo>
                    <a:pt x="955" y="488"/>
                    <a:pt x="985" y="244"/>
                    <a:pt x="101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DD7D757D-8E7D-50A6-D8DC-D47FEB75E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" y="2047"/>
              <a:ext cx="1" cy="557"/>
            </a:xfrm>
            <a:custGeom>
              <a:avLst/>
              <a:gdLst>
                <a:gd name="T0" fmla="*/ 0 w 1"/>
                <a:gd name="T1" fmla="*/ 557 h 557"/>
                <a:gd name="T2" fmla="*/ 0 w 1"/>
                <a:gd name="T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57">
                  <a:moveTo>
                    <a:pt x="0" y="557"/>
                  </a:moveTo>
                  <a:cubicBezTo>
                    <a:pt x="0" y="557"/>
                    <a:pt x="0" y="27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FB057E95-0B4C-C19D-A1E5-F830BAB99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1926"/>
              <a:ext cx="121" cy="1"/>
            </a:xfrm>
            <a:custGeom>
              <a:avLst/>
              <a:gdLst>
                <a:gd name="T0" fmla="*/ 0 w 121"/>
                <a:gd name="T1" fmla="*/ 0 h 1"/>
                <a:gd name="T2" fmla="*/ 121 w 12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1" h="1">
                  <a:moveTo>
                    <a:pt x="0" y="0"/>
                  </a:moveTo>
                  <a:cubicBezTo>
                    <a:pt x="50" y="0"/>
                    <a:pt x="101" y="0"/>
                    <a:pt x="121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" name="Freeform 88">
              <a:extLst>
                <a:ext uri="{FF2B5EF4-FFF2-40B4-BE49-F238E27FC236}">
                  <a16:creationId xmlns:a16="http://schemas.microsoft.com/office/drawing/2014/main" id="{E6BEBD4D-3A3D-C7C3-4357-26D80D07F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1579"/>
              <a:ext cx="652" cy="1452"/>
            </a:xfrm>
            <a:custGeom>
              <a:avLst/>
              <a:gdLst>
                <a:gd name="T0" fmla="*/ 80 w 652"/>
                <a:gd name="T1" fmla="*/ 0 h 1452"/>
                <a:gd name="T2" fmla="*/ 80 w 652"/>
                <a:gd name="T3" fmla="*/ 702 h 1452"/>
                <a:gd name="T4" fmla="*/ 563 w 652"/>
                <a:gd name="T5" fmla="*/ 1089 h 1452"/>
                <a:gd name="T6" fmla="*/ 612 w 652"/>
                <a:gd name="T7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452">
                  <a:moveTo>
                    <a:pt x="80" y="0"/>
                  </a:moveTo>
                  <a:cubicBezTo>
                    <a:pt x="40" y="260"/>
                    <a:pt x="0" y="521"/>
                    <a:pt x="80" y="702"/>
                  </a:cubicBezTo>
                  <a:cubicBezTo>
                    <a:pt x="160" y="883"/>
                    <a:pt x="474" y="964"/>
                    <a:pt x="563" y="1089"/>
                  </a:cubicBezTo>
                  <a:cubicBezTo>
                    <a:pt x="652" y="1214"/>
                    <a:pt x="632" y="1333"/>
                    <a:pt x="612" y="145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" name="Freeform 89">
              <a:extLst>
                <a:ext uri="{FF2B5EF4-FFF2-40B4-BE49-F238E27FC236}">
                  <a16:creationId xmlns:a16="http://schemas.microsoft.com/office/drawing/2014/main" id="{F60AB67C-564A-6727-79EC-CCD8B8328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1555"/>
              <a:ext cx="1" cy="1113"/>
            </a:xfrm>
            <a:custGeom>
              <a:avLst/>
              <a:gdLst>
                <a:gd name="T0" fmla="*/ 0 w 1"/>
                <a:gd name="T1" fmla="*/ 0 h 1113"/>
                <a:gd name="T2" fmla="*/ 0 w 1"/>
                <a:gd name="T3" fmla="*/ 1113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113">
                  <a:moveTo>
                    <a:pt x="0" y="0"/>
                  </a:moveTo>
                  <a:cubicBezTo>
                    <a:pt x="0" y="0"/>
                    <a:pt x="0" y="556"/>
                    <a:pt x="0" y="1113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072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5" dirty="0"/>
              <a:t>Frequent Patterns from FP-tree - Example </a:t>
            </a:r>
            <a:endParaRPr lang="en-US" altLang="en-US" spc="-95" dirty="0"/>
          </a:p>
        </p:txBody>
      </p:sp>
      <p:graphicFrame>
        <p:nvGraphicFramePr>
          <p:cNvPr id="197686" name="Group 5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5025082"/>
              </p:ext>
            </p:extLst>
          </p:nvPr>
        </p:nvGraphicFramePr>
        <p:xfrm>
          <a:off x="257326" y="2268760"/>
          <a:ext cx="7351788" cy="3159243"/>
        </p:xfrm>
        <a:graphic>
          <a:graphicData uri="http://schemas.openxmlformats.org/drawingml/2006/table">
            <a:tbl>
              <a:tblPr/>
              <a:tblGrid>
                <a:gridCol w="700617">
                  <a:extLst>
                    <a:ext uri="{9D8B030D-6E8A-4147-A177-3AD203B41FA5}">
                      <a16:colId xmlns:a16="http://schemas.microsoft.com/office/drawing/2014/main" val="3881543114"/>
                    </a:ext>
                  </a:extLst>
                </a:gridCol>
                <a:gridCol w="2435775">
                  <a:extLst>
                    <a:ext uri="{9D8B030D-6E8A-4147-A177-3AD203B41FA5}">
                      <a16:colId xmlns:a16="http://schemas.microsoft.com/office/drawing/2014/main" val="2818153747"/>
                    </a:ext>
                  </a:extLst>
                </a:gridCol>
                <a:gridCol w="1613711">
                  <a:extLst>
                    <a:ext uri="{9D8B030D-6E8A-4147-A177-3AD203B41FA5}">
                      <a16:colId xmlns:a16="http://schemas.microsoft.com/office/drawing/2014/main" val="1028000180"/>
                    </a:ext>
                  </a:extLst>
                </a:gridCol>
                <a:gridCol w="2601685">
                  <a:extLst>
                    <a:ext uri="{9D8B030D-6E8A-4147-A177-3AD203B41FA5}">
                      <a16:colId xmlns:a16="http://schemas.microsoft.com/office/drawing/2014/main" val="758311556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Conditional pattern 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Conditional FP-tree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Frequent Patterns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42551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{(f, c, a, m:2), (c, b:1)}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{(c:3)}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cp:3, p:3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59990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{(f, c, a:2), (f, c, a, b:1)}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{(f:3, c:3, a:3)}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en-US" sz="1600" i="1" dirty="0"/>
                        <a:t>m:3, am:3, cm:3, fm:3, cam:3, fam:3, fcm:3, fcam:3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0844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{(f, c, a:1), (f:1), (c:1)}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l-G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b:3</a:t>
                      </a:r>
                      <a:endParaRPr kumimoji="0" lang="el-G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224437"/>
                  </a:ext>
                </a:extLst>
              </a:tr>
              <a:tr h="5116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{(f, c:3)}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{f:3, c:3}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en-US" sz="1600" i="1" dirty="0"/>
                        <a:t>fca:3, fa:3, ca:3, a3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700138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{(f:3)}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{(f:3)}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90000"/>
                        </a:lnSpc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c:4, fc:3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8919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l-G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l-G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f:4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6879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25207A-42F2-015F-9244-AA7EE7FB98BE}"/>
              </a:ext>
            </a:extLst>
          </p:cNvPr>
          <p:cNvSpPr/>
          <p:nvPr/>
        </p:nvSpPr>
        <p:spPr>
          <a:xfrm>
            <a:off x="1432983" y="6069805"/>
            <a:ext cx="5649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 Frequent Itemsets-1</a:t>
            </a:r>
            <a:r>
              <a:rPr lang="en-US" altLang="zh-CN" dirty="0"/>
              <a:t> = {(</a:t>
            </a:r>
            <a:r>
              <a:rPr lang="en-US" altLang="zh-CN" i="1" dirty="0"/>
              <a:t>f:4</a:t>
            </a:r>
            <a:r>
              <a:rPr lang="en-US" altLang="zh-CN" dirty="0"/>
              <a:t>), (</a:t>
            </a:r>
            <a:r>
              <a:rPr lang="en-US" altLang="zh-CN" i="1" dirty="0"/>
              <a:t>c:4</a:t>
            </a:r>
            <a:r>
              <a:rPr lang="en-US" altLang="zh-CN" dirty="0"/>
              <a:t>), (</a:t>
            </a:r>
            <a:r>
              <a:rPr lang="en-US" altLang="zh-CN" i="1" dirty="0"/>
              <a:t>a:3</a:t>
            </a:r>
            <a:r>
              <a:rPr lang="en-US" altLang="zh-CN" dirty="0"/>
              <a:t>), (</a:t>
            </a:r>
            <a:r>
              <a:rPr lang="en-US" altLang="zh-CN" i="1" dirty="0"/>
              <a:t>b:3</a:t>
            </a:r>
            <a:r>
              <a:rPr lang="en-US" altLang="zh-CN" dirty="0"/>
              <a:t>), (</a:t>
            </a:r>
            <a:r>
              <a:rPr lang="en-US" altLang="zh-CN" i="1" dirty="0"/>
              <a:t>m:3</a:t>
            </a:r>
            <a:r>
              <a:rPr lang="en-US" altLang="zh-CN" dirty="0"/>
              <a:t>), (</a:t>
            </a:r>
            <a:r>
              <a:rPr lang="en-US" altLang="zh-CN" i="1" dirty="0"/>
              <a:t>p:3</a:t>
            </a:r>
            <a:r>
              <a:rPr lang="en-US" altLang="zh-CN" dirty="0"/>
              <a:t>)}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A845B-DA71-8109-3325-2BDDDC65C90B}"/>
              </a:ext>
            </a:extLst>
          </p:cNvPr>
          <p:cNvSpPr/>
          <p:nvPr/>
        </p:nvSpPr>
        <p:spPr>
          <a:xfrm>
            <a:off x="8459429" y="6069805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minimum support threshold</a:t>
            </a:r>
            <a:r>
              <a:rPr lang="en-US" altLang="zh-CN" dirty="0"/>
              <a:t> = 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E7898-2D79-5E47-8D20-ED782DE70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67" y="1935730"/>
            <a:ext cx="4326148" cy="36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555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24780"/>
            <a:ext cx="10515600" cy="1575123"/>
          </a:xfrm>
          <a:prstGeom prst="rect">
            <a:avLst/>
          </a:prstGeom>
        </p:spPr>
        <p:txBody>
          <a:bodyPr vert="horz" wrap="square" lIns="0" tIns="889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95" dirty="0"/>
              <a:t>Advantages</a:t>
            </a:r>
            <a:r>
              <a:rPr spc="-95" dirty="0"/>
              <a:t> of the FP-</a:t>
            </a:r>
            <a:r>
              <a:rPr lang="en-US" spc="-95" dirty="0"/>
              <a:t>Growth</a:t>
            </a:r>
            <a:endParaRPr spc="-95" dirty="0"/>
          </a:p>
        </p:txBody>
      </p:sp>
      <p:sp>
        <p:nvSpPr>
          <p:cNvPr id="3" name="object 3"/>
          <p:cNvSpPr txBox="1"/>
          <p:nvPr/>
        </p:nvSpPr>
        <p:spPr>
          <a:xfrm>
            <a:off x="718818" y="1790731"/>
            <a:ext cx="10798267" cy="327653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04165" indent="-181610">
              <a:lnSpc>
                <a:spcPct val="100000"/>
              </a:lnSpc>
              <a:spcBef>
                <a:spcPts val="409"/>
              </a:spcBef>
              <a:buClr>
                <a:srgbClr val="E38312"/>
              </a:buClr>
              <a:buChar char="◦"/>
              <a:tabLst>
                <a:tab pos="304165" algn="l"/>
              </a:tabLst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Reduce </a:t>
            </a: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number of comparison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since a </a:t>
            </a: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tree</a:t>
            </a:r>
            <a:r>
              <a:rPr lang="en-US" sz="2400" dirty="0">
                <a:latin typeface="Carlito"/>
                <a:cs typeface="Carlito"/>
              </a:rPr>
              <a:t> structure is used</a:t>
            </a:r>
          </a:p>
          <a:p>
            <a:pPr marL="304165" indent="-181610">
              <a:spcBef>
                <a:spcPts val="409"/>
              </a:spcBef>
              <a:buClr>
                <a:srgbClr val="E38312"/>
              </a:buClr>
              <a:buFontTx/>
              <a:buChar char="◦"/>
              <a:tabLst>
                <a:tab pos="304165" algn="l"/>
              </a:tabLst>
            </a:pPr>
            <a:r>
              <a:rPr lang="en-US" sz="2400" dirty="0">
                <a:solidFill>
                  <a:srgbClr val="C00000"/>
                </a:solidFill>
              </a:rPr>
              <a:t>Does not generate candidate </a:t>
            </a:r>
            <a:r>
              <a:rPr lang="en-US" sz="2400" dirty="0" err="1"/>
              <a:t>itemsets</a:t>
            </a:r>
            <a:r>
              <a:rPr lang="en-US" sz="2400" dirty="0"/>
              <a:t> which can be infrequent </a:t>
            </a:r>
            <a:endParaRPr lang="en-US" sz="2400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304165" indent="-181610">
              <a:lnSpc>
                <a:spcPct val="100000"/>
              </a:lnSpc>
              <a:spcBef>
                <a:spcPts val="400"/>
              </a:spcBef>
              <a:buClr>
                <a:srgbClr val="E38312"/>
              </a:buClr>
              <a:buChar char="◦"/>
              <a:tabLst>
                <a:tab pos="304165" algn="l"/>
              </a:tabLst>
            </a:pPr>
            <a:r>
              <a:rPr lang="en-US" sz="2400" dirty="0">
                <a:latin typeface="Carlito"/>
                <a:cs typeface="Carlito"/>
              </a:rPr>
              <a:t>It is </a:t>
            </a: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compact </a:t>
            </a:r>
            <a:r>
              <a:rPr lang="en-US" sz="2400" dirty="0">
                <a:latin typeface="Carlito"/>
                <a:cs typeface="Carlito"/>
              </a:rPr>
              <a:t>since there is </a:t>
            </a: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no</a:t>
            </a:r>
            <a:r>
              <a:rPr sz="2400" spc="-9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rlito"/>
                <a:cs typeface="Carlito"/>
              </a:rPr>
              <a:t>infrequent</a:t>
            </a:r>
            <a:r>
              <a:rPr sz="2400" spc="-5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node in tree also </a:t>
            </a: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no redundant </a:t>
            </a:r>
            <a:r>
              <a:rPr lang="en-US" sz="2400" dirty="0">
                <a:latin typeface="Carlito"/>
                <a:cs typeface="Carlito"/>
              </a:rPr>
              <a:t>paths </a:t>
            </a:r>
            <a:endParaRPr sz="2400" dirty="0">
              <a:latin typeface="Carlito"/>
              <a:cs typeface="Carlito"/>
            </a:endParaRPr>
          </a:p>
          <a:p>
            <a:pPr marL="304165" indent="-181610">
              <a:lnSpc>
                <a:spcPct val="100000"/>
              </a:lnSpc>
              <a:spcBef>
                <a:spcPts val="605"/>
              </a:spcBef>
              <a:buClr>
                <a:srgbClr val="E38312"/>
              </a:buClr>
              <a:buChar char="◦"/>
              <a:tabLst>
                <a:tab pos="304165" algn="l"/>
              </a:tabLst>
            </a:pPr>
            <a:r>
              <a:rPr lang="en-US" sz="2400" dirty="0"/>
              <a:t>FP-Growth </a:t>
            </a:r>
            <a:r>
              <a:rPr lang="en-US" sz="2400" dirty="0">
                <a:solidFill>
                  <a:srgbClr val="C00000"/>
                </a:solidFill>
              </a:rPr>
              <a:t>scans</a:t>
            </a:r>
            <a:r>
              <a:rPr lang="en-US" sz="2400" dirty="0"/>
              <a:t> the database only </a:t>
            </a:r>
            <a:r>
              <a:rPr lang="en-US" sz="2400" dirty="0">
                <a:solidFill>
                  <a:srgbClr val="C00000"/>
                </a:solidFill>
              </a:rPr>
              <a:t>twice</a:t>
            </a:r>
            <a:r>
              <a:rPr lang="en-US" sz="2400" dirty="0"/>
              <a:t>, one for </a:t>
            </a:r>
            <a:r>
              <a:rPr lang="en-US" sz="2400" dirty="0">
                <a:solidFill>
                  <a:srgbClr val="C00000"/>
                </a:solidFill>
              </a:rPr>
              <a:t>individual items </a:t>
            </a:r>
            <a:r>
              <a:rPr lang="en-US" sz="2400" dirty="0"/>
              <a:t>and one for </a:t>
            </a:r>
            <a:r>
              <a:rPr lang="en-US" sz="2400" dirty="0">
                <a:solidFill>
                  <a:srgbClr val="C00000"/>
                </a:solidFill>
              </a:rPr>
              <a:t>building tree</a:t>
            </a:r>
          </a:p>
          <a:p>
            <a:pPr marL="304165" indent="-181610">
              <a:lnSpc>
                <a:spcPct val="100000"/>
              </a:lnSpc>
              <a:spcBef>
                <a:spcPts val="605"/>
              </a:spcBef>
              <a:buClr>
                <a:srgbClr val="E38312"/>
              </a:buClr>
              <a:buChar char="◦"/>
              <a:tabLst>
                <a:tab pos="304165" algn="l"/>
              </a:tabLst>
            </a:pP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Scalable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and efficient for </a:t>
            </a:r>
            <a:r>
              <a:rPr lang="en-US" sz="2400" dirty="0">
                <a:solidFill>
                  <a:srgbClr val="C00000"/>
                </a:solidFill>
                <a:latin typeface="Carlito"/>
                <a:cs typeface="Carlito"/>
              </a:rPr>
              <a:t>large datasets</a:t>
            </a:r>
          </a:p>
          <a:p>
            <a:pPr marL="305435">
              <a:lnSpc>
                <a:spcPct val="100000"/>
              </a:lnSpc>
            </a:pPr>
            <a:endParaRPr lang="en-US" sz="2400" spc="-10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305435">
              <a:lnSpc>
                <a:spcPct val="100000"/>
              </a:lnSpc>
            </a:pPr>
            <a:endParaRPr sz="2400" dirty="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A34D-0820-3C2A-1830-9101AD88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6" y="3509499"/>
            <a:ext cx="5442495" cy="325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1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854D-A3D7-C9F1-2840-79D3A55D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2" y="199489"/>
            <a:ext cx="10515600" cy="1325563"/>
          </a:xfrm>
        </p:spPr>
        <p:txBody>
          <a:bodyPr/>
          <a:lstStyle/>
          <a:p>
            <a:r>
              <a:rPr lang="en-US" dirty="0"/>
              <a:t>ARM vs Association Metrics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F39A9-060A-B0CA-BB76-5D02B4DE16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9457" y="1324321"/>
            <a:ext cx="11092543" cy="420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Association Metrics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Captures 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pairwise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400" dirty="0"/>
              <a:t>(one variable vs. another)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simple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nondirectional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relationships only </a:t>
            </a:r>
            <a:r>
              <a:rPr lang="en-US" sz="2400" dirty="0"/>
              <a:t>(e.g., Pearson Correlation, Mutual Information)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Association Rule Mining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multi-item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dependencies which correlation cannot. Example: Patients with both {fever, cough} are associated with Covid diagnosis.</a:t>
            </a:r>
            <a:endParaRPr lang="en-US" sz="24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Chooses a direction </a:t>
            </a:r>
            <a:r>
              <a:rPr lang="en-US" sz="2400" dirty="0"/>
              <a:t>for interpretability and actionability. Example:  {</a:t>
            </a:r>
            <a:r>
              <a:rPr lang="en-US" altLang="en-US" sz="2400" dirty="0"/>
              <a:t>smoking</a:t>
            </a:r>
            <a:r>
              <a:rPr lang="en-US" sz="2400" dirty="0"/>
              <a:t>, </a:t>
            </a:r>
            <a:r>
              <a:rPr lang="en-US" altLang="en-US" sz="2400" dirty="0"/>
              <a:t>High BMI</a:t>
            </a:r>
            <a:r>
              <a:rPr lang="en-US" sz="2400" dirty="0"/>
              <a:t>}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{</a:t>
            </a:r>
            <a:r>
              <a:rPr lang="en-US" altLang="en-US" sz="2400" dirty="0"/>
              <a:t>Cancer</a:t>
            </a:r>
            <a:r>
              <a:rPr lang="en-US" sz="2400" dirty="0"/>
              <a:t>} doesn’t imply </a:t>
            </a:r>
            <a:r>
              <a:rPr lang="en-US" altLang="en-US" sz="2400" dirty="0"/>
              <a:t>Cancer</a:t>
            </a:r>
            <a:r>
              <a:rPr lang="en-US" sz="2400" dirty="0"/>
              <a:t> leads to smoking and high BMI.</a:t>
            </a: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Provides conditional (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if–then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associations which </a:t>
            </a:r>
            <a:r>
              <a:rPr lang="en-US" sz="2400" dirty="0"/>
              <a:t>are </a:t>
            </a:r>
            <a:r>
              <a:rPr lang="en-US" sz="2400" dirty="0">
                <a:solidFill>
                  <a:srgbClr val="C00000"/>
                </a:solidFill>
              </a:rPr>
              <a:t>actionable</a:t>
            </a:r>
            <a:r>
              <a:rPr lang="en-US" sz="2400" dirty="0"/>
              <a:t> for Healthcare &amp; Medicine, Bioinformatics &amp; Genomics, Fraud Detection &amp; Security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/>
              <a:t>Employs </a:t>
            </a:r>
            <a:r>
              <a:rPr lang="en-US" sz="2400" dirty="0">
                <a:solidFill>
                  <a:srgbClr val="C00000"/>
                </a:solidFill>
              </a:rPr>
              <a:t>interestingness measures </a:t>
            </a:r>
            <a:r>
              <a:rPr lang="en-US" sz="2400" dirty="0"/>
              <a:t>to select </a:t>
            </a:r>
            <a:r>
              <a:rPr lang="en-US" sz="2400" dirty="0">
                <a:solidFill>
                  <a:srgbClr val="C00000"/>
                </a:solidFill>
              </a:rPr>
              <a:t>important associations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9BD63-7868-240D-7C4B-8739ACD2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665" y="5533678"/>
            <a:ext cx="3821647" cy="117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E23B8-C8F3-5942-5D73-7CDA1583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56" y="5677401"/>
            <a:ext cx="4921861" cy="10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59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20E00-BD42-2CA0-F562-FAB0FBCC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50" y="4167025"/>
            <a:ext cx="4704763" cy="2554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210481-C781-6CB6-6484-14375EF7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4050569"/>
            <a:ext cx="2178499" cy="2554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68E302-BC90-196B-29EF-DA1FAD62CDA2}"/>
              </a:ext>
            </a:extLst>
          </p:cNvPr>
          <p:cNvSpPr/>
          <p:nvPr/>
        </p:nvSpPr>
        <p:spPr>
          <a:xfrm>
            <a:off x="1458484" y="0"/>
            <a:ext cx="6871240" cy="1003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 rtl="1">
              <a:lnSpc>
                <a:spcPct val="150000"/>
              </a:lnSpc>
            </a:pPr>
            <a:r>
              <a:rPr lang="en-US" sz="4400" spc="-95" dirty="0">
                <a:latin typeface="+mj-lt"/>
                <a:ea typeface="+mj-ea"/>
                <a:cs typeface="+mj-cs"/>
              </a:rPr>
              <a:t>Parallel FP-Growth Algorithm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1B582E-4004-FAF4-BC2B-EE0D931BE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263" y="2307494"/>
            <a:ext cx="8753475" cy="1743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42FDA-0FA0-6E3E-9D9B-FB9210D5EB46}"/>
              </a:ext>
            </a:extLst>
          </p:cNvPr>
          <p:cNvSpPr txBox="1"/>
          <p:nvPr/>
        </p:nvSpPr>
        <p:spPr>
          <a:xfrm>
            <a:off x="1633832" y="1279770"/>
            <a:ext cx="98614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FP-Growth algorithm can be implemented for </a:t>
            </a:r>
            <a:r>
              <a:rPr lang="en-US" sz="2600" dirty="0">
                <a:solidFill>
                  <a:srgbClr val="C00000"/>
                </a:solidFill>
              </a:rPr>
              <a:t>parallel</a:t>
            </a:r>
            <a:r>
              <a:rPr lang="en-US" sz="2600" dirty="0"/>
              <a:t> processing to improve scalability and speed on </a:t>
            </a:r>
            <a:r>
              <a:rPr lang="en-US" sz="2600" dirty="0">
                <a:solidFill>
                  <a:srgbClr val="C00000"/>
                </a:solidFill>
              </a:rPr>
              <a:t>big data </a:t>
            </a:r>
            <a:r>
              <a:rPr lang="en-US" sz="2600" dirty="0"/>
              <a:t>(e.g., PFP-Growth in </a:t>
            </a:r>
            <a:r>
              <a:rPr lang="en-US" sz="2600" dirty="0" err="1"/>
              <a:t>PySpark</a:t>
            </a:r>
            <a:r>
              <a:rPr lang="en-US" sz="26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0030E-D37C-81D3-DD1B-85F98A8803E8}"/>
              </a:ext>
            </a:extLst>
          </p:cNvPr>
          <p:cNvSpPr txBox="1"/>
          <p:nvPr/>
        </p:nvSpPr>
        <p:spPr>
          <a:xfrm>
            <a:off x="4343400" y="4844085"/>
            <a:ext cx="2307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Each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worker</a:t>
            </a:r>
            <a:r>
              <a:rPr lang="en-US" dirty="0"/>
              <a:t> builds a </a:t>
            </a:r>
            <a:r>
              <a:rPr lang="en-US" dirty="0">
                <a:solidFill>
                  <a:srgbClr val="C00000"/>
                </a:solidFill>
              </a:rPr>
              <a:t>conditional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FP-tree</a:t>
            </a:r>
            <a:r>
              <a:rPr lang="en-US" dirty="0"/>
              <a:t> for its assigned pattern(s)</a:t>
            </a:r>
          </a:p>
        </p:txBody>
      </p:sp>
    </p:spTree>
    <p:extLst>
      <p:ext uri="{BB962C8B-B14F-4D97-AF65-F5344CB8AC3E}">
        <p14:creationId xmlns:p14="http://schemas.microsoft.com/office/powerpoint/2010/main" val="2703682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pc="-95" dirty="0"/>
              <a:t>Mining Association Rules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9051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Steps: </a:t>
            </a:r>
          </a:p>
          <a:p>
            <a:pPr marL="914400" lvl="1" indent="-457200">
              <a:buFont typeface="Arial" charset="0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Finding Frequent Itemset </a:t>
            </a:r>
          </a:p>
          <a:p>
            <a:pPr marL="1295400" lvl="2" indent="-381000">
              <a:buFont typeface="Arial" charset="0"/>
              <a:buChar char="–"/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all </a:t>
            </a:r>
            <a:r>
              <a:rPr lang="en-US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itemsets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whose support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Symbol" charset="2"/>
              </a:rPr>
              <a:t> </a:t>
            </a:r>
            <a:r>
              <a:rPr lang="en-US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minsup</a:t>
            </a:r>
            <a:endParaRPr lang="en-US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295400" lvl="2" indent="-381000">
              <a:buNone/>
            </a:pPr>
            <a:endParaRPr lang="en-US" altLang="en-US" dirty="0"/>
          </a:p>
          <a:p>
            <a:pPr marL="914400" lvl="1" indent="-457200">
              <a:buFont typeface="Arial" charset="0"/>
              <a:buAutoNum type="arabicPeriod"/>
            </a:pPr>
            <a:r>
              <a:rPr lang="en-US" altLang="en-US" b="1" dirty="0"/>
              <a:t>Rule Generation</a:t>
            </a:r>
          </a:p>
          <a:p>
            <a:pPr marL="1295400" lvl="2" indent="-381000">
              <a:buFont typeface="Arial" charset="0"/>
              <a:buChar char="–"/>
            </a:pPr>
            <a:r>
              <a:rPr lang="en-US" altLang="en-US" sz="2400" dirty="0"/>
              <a:t>Generate high confidence rules from </a:t>
            </a:r>
            <a:r>
              <a:rPr lang="en-US" altLang="en-US" sz="2400" dirty="0">
                <a:solidFill>
                  <a:srgbClr val="C00000"/>
                </a:solidFill>
              </a:rPr>
              <a:t>each frequent </a:t>
            </a:r>
            <a:r>
              <a:rPr lang="en-US" altLang="en-US" sz="2400">
                <a:solidFill>
                  <a:srgbClr val="C00000"/>
                </a:solidFill>
              </a:rPr>
              <a:t>itemset </a:t>
            </a:r>
            <a:r>
              <a:rPr lang="en-US" altLang="en-US" sz="2400"/>
              <a:t>with </a:t>
            </a:r>
            <a:r>
              <a:rPr lang="en-US" altLang="en-US" sz="2400" dirty="0"/>
              <a:t>a length bigger </a:t>
            </a:r>
            <a:r>
              <a:rPr lang="en-US" altLang="en-US" sz="2400"/>
              <a:t>than one, </a:t>
            </a:r>
            <a:r>
              <a:rPr lang="en-US" altLang="en-US" sz="2400" dirty="0"/>
              <a:t>where each rule is a </a:t>
            </a:r>
            <a:r>
              <a:rPr lang="en-US" altLang="en-US" sz="2400" dirty="0">
                <a:solidFill>
                  <a:srgbClr val="C00000"/>
                </a:solidFill>
              </a:rPr>
              <a:t>binary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partitioning</a:t>
            </a:r>
            <a:r>
              <a:rPr lang="en-US" altLang="en-US" sz="2400" dirty="0"/>
              <a:t> of a frequent itemset</a:t>
            </a:r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B4BE7CAF-904D-B0A9-FF5A-2AB690E39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86" y="4517571"/>
            <a:ext cx="3715004" cy="224245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9EC814-8831-6184-4CDF-9888B302EE1D}"/>
              </a:ext>
            </a:extLst>
          </p:cNvPr>
          <p:cNvSpPr/>
          <p:nvPr/>
        </p:nvSpPr>
        <p:spPr>
          <a:xfrm>
            <a:off x="8501744" y="5290456"/>
            <a:ext cx="2645228" cy="671336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78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pc="-95" dirty="0"/>
              <a:t>Rule Generation</a:t>
            </a:r>
          </a:p>
        </p:txBody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222735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Given a frequent itemset L, find all non-empty subsets f </a:t>
            </a:r>
            <a:r>
              <a:rPr lang="en-US" altLang="en-US" dirty="0">
                <a:sym typeface="Symbol" charset="2"/>
              </a:rPr>
              <a:t> L such that f  L – f satisfies the minimum </a:t>
            </a:r>
            <a:r>
              <a:rPr lang="en-US" altLang="en-US" dirty="0">
                <a:solidFill>
                  <a:srgbClr val="C00000"/>
                </a:solidFill>
                <a:sym typeface="Symbol" charset="2"/>
              </a:rPr>
              <a:t>confidence</a:t>
            </a:r>
            <a:r>
              <a:rPr lang="en-US" altLang="en-US" dirty="0">
                <a:sym typeface="Symbol" charset="2"/>
              </a:rPr>
              <a:t> requirement:</a:t>
            </a:r>
          </a:p>
          <a:p>
            <a:pPr marL="0" indent="0">
              <a:buNone/>
            </a:pPr>
            <a:endParaRPr lang="en-US" altLang="en-US" dirty="0">
              <a:sym typeface="Symbol" charset="2"/>
            </a:endParaRPr>
          </a:p>
          <a:p>
            <a:pPr lvl="1"/>
            <a:r>
              <a:rPr lang="en-US" altLang="en-US" dirty="0">
                <a:sym typeface="Symbol" charset="2"/>
              </a:rPr>
              <a:t>If {A,B,C,D} is a frequent itemset, candidate rules:</a:t>
            </a:r>
          </a:p>
          <a:p>
            <a:pPr lvl="2">
              <a:buFont typeface="Wingdings" charset="2"/>
              <a:buNone/>
            </a:pPr>
            <a:r>
              <a:rPr lang="en-US" altLang="en-US" dirty="0">
                <a:sym typeface="Symbol" charset="2"/>
              </a:rPr>
              <a:t>    ABC D 	ABD C 	ACD B 	BCD A</a:t>
            </a:r>
            <a:br>
              <a:rPr lang="en-US" altLang="en-US" dirty="0">
                <a:sym typeface="Symbol" charset="2"/>
              </a:rPr>
            </a:br>
            <a:r>
              <a:rPr lang="en-US" altLang="en-US" dirty="0">
                <a:sym typeface="Symbol" charset="2"/>
              </a:rPr>
              <a:t>A BCD	B ACD 	C ABD 	D ABC</a:t>
            </a:r>
            <a:br>
              <a:rPr lang="en-US" altLang="en-US" dirty="0">
                <a:sym typeface="Symbol" charset="2"/>
              </a:rPr>
            </a:br>
            <a:r>
              <a:rPr lang="en-US" altLang="en-US" dirty="0">
                <a:sym typeface="Symbol" charset="2"/>
              </a:rPr>
              <a:t>AB CD	AC  BD  	AD  BC  	BC AD  </a:t>
            </a:r>
            <a:br>
              <a:rPr lang="en-US" altLang="en-US" dirty="0">
                <a:sym typeface="Symbol" charset="2"/>
              </a:rPr>
            </a:br>
            <a:r>
              <a:rPr lang="en-US" altLang="en-US" dirty="0">
                <a:sym typeface="Symbol" charset="2"/>
              </a:rPr>
              <a:t>BD AC 	CD AB	</a:t>
            </a:r>
            <a:br>
              <a:rPr lang="en-US" altLang="en-US" dirty="0">
                <a:sym typeface="Symbol" charset="2"/>
              </a:rPr>
            </a:br>
            <a:endParaRPr lang="en-US" altLang="en-US" dirty="0">
              <a:sym typeface="Symbol" charset="2"/>
            </a:endParaRPr>
          </a:p>
          <a:p>
            <a:pPr lvl="2">
              <a:buFont typeface="Wingdings" charset="2"/>
              <a:buNone/>
            </a:pPr>
            <a:endParaRPr lang="en-US" altLang="en-US" sz="1000" dirty="0">
              <a:sym typeface="Symbol" charset="2"/>
            </a:endParaRPr>
          </a:p>
          <a:p>
            <a:pPr lvl="2">
              <a:buFont typeface="Wingdings" charset="2"/>
              <a:buNone/>
            </a:pPr>
            <a:endParaRPr lang="en-US" altLang="en-US" sz="1000" dirty="0">
              <a:sym typeface="Symbol" charset="2"/>
            </a:endParaRPr>
          </a:p>
          <a:p>
            <a:pPr marL="0" indent="0">
              <a:buNone/>
            </a:pPr>
            <a:r>
              <a:rPr lang="en-US" altLang="en-US" dirty="0"/>
              <a:t>If |L| = k, then there are </a:t>
            </a:r>
            <a:r>
              <a:rPr lang="en-US" altLang="en-US" dirty="0">
                <a:solidFill>
                  <a:srgbClr val="C00000"/>
                </a:solidFill>
              </a:rPr>
              <a:t>2</a:t>
            </a:r>
            <a:r>
              <a:rPr lang="en-US" altLang="en-US" baseline="30000" dirty="0">
                <a:solidFill>
                  <a:srgbClr val="C00000"/>
                </a:solidFill>
              </a:rPr>
              <a:t>k</a:t>
            </a:r>
            <a:r>
              <a:rPr lang="en-US" altLang="en-US" dirty="0">
                <a:solidFill>
                  <a:srgbClr val="C00000"/>
                </a:solidFill>
              </a:rPr>
              <a:t> – 2 </a:t>
            </a:r>
            <a:r>
              <a:rPr lang="en-US" altLang="en-US" dirty="0"/>
              <a:t>candidate association rules</a:t>
            </a:r>
            <a:endParaRPr lang="en-US" altLang="en-US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3369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pc="-95" dirty="0"/>
              <a:t>Efficient Rule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79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38199" y="1825625"/>
                <a:ext cx="10733315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Confidence-based </a:t>
                </a:r>
                <a:r>
                  <a:rPr lang="en-US" sz="2600" dirty="0">
                    <a:solidFill>
                      <a:srgbClr val="C00000"/>
                    </a:solidFill>
                  </a:rPr>
                  <a:t>pruning</a:t>
                </a:r>
                <a:r>
                  <a:rPr lang="en-US" sz="2600" dirty="0"/>
                  <a:t> principle:</a:t>
                </a:r>
                <a:endParaRPr lang="en-US" altLang="en-US" sz="2600" dirty="0">
                  <a:sym typeface="Symbol" charset="2"/>
                </a:endParaRPr>
              </a:p>
              <a:p>
                <a:pPr lvl="1"/>
                <a:r>
                  <a:rPr lang="en-US" altLang="en-US" sz="2600" dirty="0">
                    <a:sym typeface="Symbol" charset="2"/>
                  </a:rPr>
                  <a:t>Moving items from the </a:t>
                </a:r>
                <a:r>
                  <a:rPr lang="en-US" altLang="en-US" sz="2600" dirty="0">
                    <a:solidFill>
                      <a:srgbClr val="C00000"/>
                    </a:solidFill>
                    <a:sym typeface="Symbol" charset="2"/>
                  </a:rPr>
                  <a:t>antecedent</a:t>
                </a:r>
                <a:r>
                  <a:rPr lang="en-US" altLang="en-US" sz="2600" dirty="0">
                    <a:sym typeface="Symbol" charset="2"/>
                  </a:rPr>
                  <a:t> to the </a:t>
                </a:r>
                <a:r>
                  <a:rPr lang="en-US" altLang="en-US" sz="2600" dirty="0">
                    <a:solidFill>
                      <a:srgbClr val="C00000"/>
                    </a:solidFill>
                    <a:sym typeface="Symbol" charset="2"/>
                  </a:rPr>
                  <a:t>consequent</a:t>
                </a:r>
                <a:r>
                  <a:rPr lang="en-US" altLang="en-US" sz="2600" dirty="0">
                    <a:sym typeface="Symbol" charset="2"/>
                  </a:rPr>
                  <a:t> of a rule creates rules with </a:t>
                </a:r>
                <a:r>
                  <a:rPr lang="en-US" altLang="en-US" sz="2600" dirty="0">
                    <a:solidFill>
                      <a:srgbClr val="C00000"/>
                    </a:solidFill>
                    <a:sym typeface="Symbol" charset="2"/>
                  </a:rPr>
                  <a:t>smaller</a:t>
                </a:r>
                <a:r>
                  <a:rPr lang="en-US" altLang="en-US" sz="2600" dirty="0">
                    <a:sym typeface="Symbol" charset="2"/>
                  </a:rPr>
                  <a:t> (or equal) </a:t>
                </a:r>
                <a:r>
                  <a:rPr lang="en-US" altLang="en-US" sz="2600" dirty="0">
                    <a:solidFill>
                      <a:srgbClr val="C00000"/>
                    </a:solidFill>
                    <a:sym typeface="Symbol" charset="2"/>
                  </a:rPr>
                  <a:t>confidence</a:t>
                </a:r>
              </a:p>
              <a:p>
                <a:pPr marL="457200" lvl="1" indent="0">
                  <a:buNone/>
                </a:pPr>
                <a:endParaRPr lang="en-US" altLang="en-US" sz="2600" dirty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600" dirty="0">
                    <a:sym typeface="Symbol" charset="2"/>
                  </a:rPr>
                  <a:t>    </a:t>
                </a:r>
                <a:r>
                  <a:rPr lang="en-US" altLang="en-US" sz="2600" b="1" dirty="0">
                    <a:sym typeface="Symbol" charset="2"/>
                  </a:rPr>
                  <a:t>Example</a:t>
                </a:r>
                <a:r>
                  <a:rPr lang="en-US" altLang="en-US" sz="2600" dirty="0">
                    <a:sym typeface="Symbol" charset="2"/>
                  </a:rPr>
                  <a:t>: Generating rule from the frequent itemset {A,B,C,D}:</a:t>
                </a:r>
                <a:br>
                  <a:rPr lang="en-US" altLang="en-US" sz="2600" dirty="0">
                    <a:sym typeface="Symbol" charset="2"/>
                  </a:rPr>
                </a:br>
                <a:r>
                  <a:rPr lang="en-US" altLang="en-US" sz="2600" dirty="0">
                    <a:sym typeface="Symbol" charset="2"/>
                  </a:rPr>
                  <a:t> </a:t>
                </a:r>
                <a:br>
                  <a:rPr lang="en-US" altLang="en-US" sz="2600" dirty="0">
                    <a:sym typeface="Symbol" charset="2"/>
                  </a:rPr>
                </a:br>
                <a:r>
                  <a:rPr lang="en-US" altLang="en-US" sz="2600" dirty="0">
                    <a:sym typeface="Symbol" charset="2"/>
                  </a:rPr>
                  <a:t>		Conf(ABC  D)  Conf(AB  CD)  Conf(A  BCD)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altLang="en-US" sz="2600" dirty="0">
                  <a:sym typeface="Symbol" charset="2"/>
                </a:endParaRPr>
              </a:p>
              <a:p>
                <a:pPr lvl="2">
                  <a:buNone/>
                </a:pPr>
                <a:r>
                  <a:rPr lang="en-US" altLang="en-US" sz="2600" dirty="0">
                    <a:sym typeface="Symbol" charset="2"/>
                  </a:rPr>
                  <a:t> </a:t>
                </a:r>
                <a:r>
                  <a:rPr lang="en-US" altLang="en-US" sz="2600" dirty="0">
                    <a:solidFill>
                      <a:schemeClr val="accent1">
                        <a:lumMod val="50000"/>
                      </a:schemeClr>
                    </a:solidFill>
                    <a:sym typeface="Symbol" charset="2"/>
                  </a:rPr>
                  <a:t>Reason</a:t>
                </a:r>
                <a:r>
                  <a:rPr lang="en-US" altLang="en-US" sz="2600" dirty="0">
                    <a:sym typeface="Symbol" charset="2"/>
                  </a:rPr>
                  <a:t> : Confidence (p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 q)</a:t>
                </a:r>
                <a:r>
                  <a:rPr lang="en-US" altLang="en-US" sz="2600" dirty="0">
                    <a:sym typeface="Symbol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600" b="0" i="1" dirty="0" smtClean="0">
                            <a:ea typeface="新細明體" charset="-12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altLang="zh-TW" sz="2600" i="1" dirty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sz="2600" b="0" i="1" dirty="0" smtClean="0">
                            <a:ea typeface="新細明體" charset="-12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TW" sz="2600" i="1" dirty="0">
                            <a:ea typeface="新細明體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600" b="0" i="1" dirty="0" smtClean="0">
                            <a:ea typeface="新細明體" charset="-12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TW" sz="2600" i="1" dirty="0">
                            <a:ea typeface="新細明體" charset="-12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600" i="1" dirty="0">
                            <a:ea typeface="新細明體" charset="-12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altLang="zh-TW" sz="2600" b="0" i="1" dirty="0" smtClean="0">
                            <a:ea typeface="新細明體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600" i="1" dirty="0">
                            <a:ea typeface="新細明體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600" b="0" i="1" dirty="0" smtClean="0">
                            <a:ea typeface="新細明體" charset="-12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TW" sz="2600" i="1" dirty="0">
                            <a:ea typeface="新細明體" charset="-12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en-US" sz="2600" dirty="0">
                    <a:sym typeface="Symbol" charset="2"/>
                  </a:rPr>
                  <a:t>  </a:t>
                </a:r>
              </a:p>
              <a:p>
                <a:pPr lvl="2">
                  <a:lnSpc>
                    <a:spcPct val="90000"/>
                  </a:lnSpc>
                  <a:buFont typeface="Wingdings" charset="2"/>
                  <a:buNone/>
                </a:pPr>
                <a:r>
                  <a:rPr lang="en-US" altLang="en-US" sz="2600" dirty="0">
                    <a:sym typeface="Symbol" charset="2"/>
                  </a:rPr>
                  <a:t>                  </a:t>
                </a:r>
              </a:p>
              <a:p>
                <a:pPr marL="914400" lvl="2" indent="0">
                  <a:lnSpc>
                    <a:spcPct val="90000"/>
                  </a:lnSpc>
                  <a:buNone/>
                </a:pPr>
                <a:endParaRPr lang="en-US" altLang="en-US" sz="2600" dirty="0">
                  <a:sym typeface="Symbol" charset="2"/>
                </a:endParaRPr>
              </a:p>
            </p:txBody>
          </p:sp>
        </mc:Choice>
        <mc:Fallback xmlns="">
          <p:sp>
            <p:nvSpPr>
              <p:cNvPr id="12779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5"/>
                <a:ext cx="10733315" cy="4351338"/>
              </a:xfrm>
              <a:blipFill>
                <a:blip r:embed="rId2"/>
                <a:stretch>
                  <a:fillRect l="-965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D6108DED-DB38-F00F-0B9A-BDC7D70BA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547974"/>
              </p:ext>
            </p:extLst>
          </p:nvPr>
        </p:nvGraphicFramePr>
        <p:xfrm>
          <a:off x="2997979" y="5827923"/>
          <a:ext cx="4504508" cy="45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900" imgH="203200" progId="Equation.3">
                  <p:embed/>
                </p:oleObj>
              </mc:Choice>
              <mc:Fallback>
                <p:oleObj name="Equation" r:id="rId3" imgW="1993900" imgH="203200" progId="Equation.3">
                  <p:embed/>
                  <p:pic>
                    <p:nvPicPr>
                      <p:cNvPr id="634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979" y="5827923"/>
                        <a:ext cx="4504508" cy="459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134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9D311-FBF5-D356-4575-55519BBB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71" y="2226701"/>
            <a:ext cx="6912428" cy="4406772"/>
          </a:xfrm>
          <a:prstGeom prst="rect">
            <a:avLst/>
          </a:prstGeom>
        </p:spPr>
      </p:pic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1081" y="55563"/>
            <a:ext cx="10515600" cy="1325563"/>
          </a:xfrm>
        </p:spPr>
        <p:txBody>
          <a:bodyPr/>
          <a:lstStyle/>
          <a:p>
            <a:r>
              <a:rPr lang="en-US" altLang="en-US" spc="-95" dirty="0"/>
              <a:t>Rule Generation - Pruning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A138A-3201-572D-9B3D-1AC5BDB4DE51}"/>
              </a:ext>
            </a:extLst>
          </p:cNvPr>
          <p:cNvSpPr txBox="1"/>
          <p:nvPr/>
        </p:nvSpPr>
        <p:spPr>
          <a:xfrm>
            <a:off x="915319" y="1296843"/>
            <a:ext cx="1020987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600" dirty="0">
                <a:ea typeface="新細明體" charset="-120"/>
              </a:rPr>
              <a:t>If a rule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doesn’t meet the confidence </a:t>
            </a:r>
            <a:r>
              <a:rPr lang="en-US" altLang="zh-TW" sz="2600" dirty="0">
                <a:ea typeface="新細明體" charset="-120"/>
              </a:rPr>
              <a:t>threshold, then all rules formed by moving items from its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 antecedent to its consequent </a:t>
            </a:r>
            <a:r>
              <a:rPr lang="en-US" altLang="zh-TW" sz="2600" dirty="0">
                <a:ea typeface="新細明體" charset="-120"/>
              </a:rPr>
              <a:t>can be </a:t>
            </a:r>
            <a:r>
              <a:rPr lang="en-US" altLang="zh-TW" sz="2600" dirty="0">
                <a:solidFill>
                  <a:srgbClr val="C00000"/>
                </a:solidFill>
                <a:ea typeface="新細明體" charset="-120"/>
              </a:rPr>
              <a:t>pruned</a:t>
            </a:r>
          </a:p>
        </p:txBody>
      </p:sp>
    </p:spTree>
    <p:extLst>
      <p:ext uri="{BB962C8B-B14F-4D97-AF65-F5344CB8AC3E}">
        <p14:creationId xmlns:p14="http://schemas.microsoft.com/office/powerpoint/2010/main" val="1110606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1CCF-E1FB-2A74-1888-DB222DA9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Redundancy in Rule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2962-B947-55F2-4FF0-4EB57195E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51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When mining frequent </a:t>
            </a:r>
            <a:r>
              <a:rPr lang="en-US" dirty="0" err="1"/>
              <a:t>itemsets</a:t>
            </a:r>
            <a:r>
              <a:rPr lang="en-US" dirty="0"/>
              <a:t>, many </a:t>
            </a:r>
            <a:r>
              <a:rPr lang="en-US" dirty="0" err="1"/>
              <a:t>itemsets</a:t>
            </a:r>
            <a:r>
              <a:rPr lang="en-US" dirty="0"/>
              <a:t> are subsets of others with the same support:</a:t>
            </a:r>
          </a:p>
          <a:p>
            <a:r>
              <a:rPr lang="en-US" dirty="0"/>
              <a:t>Suppose {A, B} is </a:t>
            </a:r>
            <a:r>
              <a:rPr lang="en-US" dirty="0">
                <a:solidFill>
                  <a:srgbClr val="C00000"/>
                </a:solidFill>
              </a:rPr>
              <a:t>not closed</a:t>
            </a:r>
            <a:r>
              <a:rPr lang="en-US" dirty="0"/>
              <a:t>, but {A, B, C} is </a:t>
            </a:r>
            <a:r>
              <a:rPr lang="en-US" dirty="0">
                <a:solidFill>
                  <a:srgbClr val="C00000"/>
                </a:solidFill>
              </a:rPr>
              <a:t>closed</a:t>
            </a:r>
          </a:p>
          <a:p>
            <a:r>
              <a:rPr lang="en-US" dirty="0"/>
              <a:t>Suppose {A, B} and {A, B, C} both occur in 100 transactions. Then {A, B} </a:t>
            </a:r>
            <a:r>
              <a:rPr lang="en-US" dirty="0">
                <a:solidFill>
                  <a:srgbClr val="C00000"/>
                </a:solidFill>
              </a:rPr>
              <a:t>doesn’t add new information</a:t>
            </a:r>
            <a:r>
              <a:rPr lang="en-US" dirty="0"/>
              <a:t>, since every time {A, B} appears then {C} appears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When association rules are generated from only </a:t>
            </a:r>
            <a:r>
              <a:rPr lang="en-US" dirty="0">
                <a:solidFill>
                  <a:srgbClr val="C00000"/>
                </a:solidFill>
              </a:rPr>
              <a:t>closed </a:t>
            </a:r>
            <a:r>
              <a:rPr lang="en-US" dirty="0" err="1">
                <a:solidFill>
                  <a:srgbClr val="C00000"/>
                </a:solidFill>
              </a:rPr>
              <a:t>itemsets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Avoid rules </a:t>
            </a:r>
            <a:r>
              <a:rPr lang="en-US" dirty="0"/>
              <a:t>derived from subsets that don’t add new information.</a:t>
            </a:r>
          </a:p>
          <a:p>
            <a:r>
              <a:rPr lang="en-US" dirty="0"/>
              <a:t>Significantly reduces the number of redundant rules while still preserving all </a:t>
            </a:r>
            <a:r>
              <a:rPr lang="en-US" dirty="0">
                <a:solidFill>
                  <a:srgbClr val="C00000"/>
                </a:solidFill>
              </a:rPr>
              <a:t>essential patterns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All Frequent </a:t>
            </a:r>
            <a:r>
              <a:rPr lang="en-US" b="1" dirty="0" err="1"/>
              <a:t>Itemsets</a:t>
            </a:r>
            <a:r>
              <a:rPr lang="en-US" dirty="0"/>
              <a:t>: {A, B} , {A, B, C} :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</a:rPr>
              <a:t> B </a:t>
            </a:r>
            <a:r>
              <a:rPr lang="en-US" dirty="0"/>
              <a:t>, 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BC , …</a:t>
            </a:r>
          </a:p>
          <a:p>
            <a:pPr marL="0" indent="0">
              <a:buNone/>
            </a:pPr>
            <a:r>
              <a:rPr lang="en-US" b="1" dirty="0"/>
              <a:t>Closed Frequent </a:t>
            </a:r>
            <a:r>
              <a:rPr lang="en-US" b="1" dirty="0" err="1"/>
              <a:t>Itemsets</a:t>
            </a:r>
            <a:r>
              <a:rPr lang="en-US" dirty="0"/>
              <a:t>: {A, B, C}: 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BC 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45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15BF1-F63D-3047-8697-36134B45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266" y="1317170"/>
            <a:ext cx="4634733" cy="3476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61" y="450624"/>
            <a:ext cx="9536674" cy="1143000"/>
          </a:xfrm>
        </p:spPr>
        <p:txBody>
          <a:bodyPr>
            <a:normAutofit/>
          </a:bodyPr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9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Thresholds of Interestingness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000" y="1756909"/>
            <a:ext cx="8246771" cy="4748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kern="1200" dirty="0">
                <a:latin typeface="+mj-lt"/>
                <a:ea typeface="+mj-ea"/>
                <a:cs typeface="+mj-cs"/>
              </a:rPr>
              <a:t>How to set the appropriate support threshold?</a:t>
            </a:r>
          </a:p>
          <a:p>
            <a:r>
              <a:rPr lang="en-US" sz="2400" dirty="0"/>
              <a:t>If min-sup is set too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, we could </a:t>
            </a:r>
            <a:r>
              <a:rPr lang="en-US" sz="2400" dirty="0">
                <a:solidFill>
                  <a:srgbClr val="C00000"/>
                </a:solidFill>
              </a:rPr>
              <a:t>miss</a:t>
            </a:r>
            <a:r>
              <a:rPr lang="en-US" sz="2400" dirty="0"/>
              <a:t> </a:t>
            </a:r>
            <a:r>
              <a:rPr lang="en-US" sz="2400" dirty="0" err="1"/>
              <a:t>itemsets</a:t>
            </a:r>
            <a:r>
              <a:rPr lang="en-US" sz="2400" dirty="0"/>
              <a:t> involving interesting rare items (e.g., expensive products)</a:t>
            </a:r>
          </a:p>
          <a:p>
            <a:r>
              <a:rPr lang="en-US" sz="2400" dirty="0"/>
              <a:t>If min-sup is set too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, it is computationally </a:t>
            </a:r>
            <a:r>
              <a:rPr lang="en-US" sz="2400" dirty="0">
                <a:solidFill>
                  <a:srgbClr val="C00000"/>
                </a:solidFill>
              </a:rPr>
              <a:t>expensive</a:t>
            </a:r>
            <a:r>
              <a:rPr lang="en-US" sz="2400" dirty="0"/>
              <a:t> and the number of </a:t>
            </a:r>
            <a:r>
              <a:rPr lang="en-US" sz="2400" dirty="0" err="1"/>
              <a:t>itemsets</a:t>
            </a:r>
            <a:r>
              <a:rPr lang="en-US" sz="2400" dirty="0"/>
              <a:t> is very large. Also, it is possible to include noise data.</a:t>
            </a:r>
            <a:endParaRPr lang="en-US" sz="2400" kern="12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400" kern="1200" dirty="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+mj-lt"/>
                <a:ea typeface="+mj-ea"/>
                <a:cs typeface="+mj-cs"/>
              </a:rPr>
              <a:t>How to set the appropriate confidence threshold?</a:t>
            </a:r>
          </a:p>
          <a:p>
            <a:r>
              <a:rPr lang="en-US" sz="2400" dirty="0"/>
              <a:t>Confidence threshold should provide</a:t>
            </a:r>
            <a:r>
              <a:rPr lang="en-US" sz="2400" dirty="0">
                <a:solidFill>
                  <a:srgbClr val="C00000"/>
                </a:solidFill>
              </a:rPr>
              <a:t> reasonable reliability </a:t>
            </a:r>
            <a:r>
              <a:rPr lang="en-US" sz="2400" dirty="0"/>
              <a:t>regrading the</a:t>
            </a:r>
            <a:r>
              <a:rPr lang="en-US" sz="2400" dirty="0">
                <a:solidFill>
                  <a:srgbClr val="C00000"/>
                </a:solidFill>
              </a:rPr>
              <a:t> context </a:t>
            </a:r>
            <a:r>
              <a:rPr lang="en-US" sz="2400" dirty="0"/>
              <a:t>of study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>
                <a:latin typeface="+mj-lt"/>
                <a:ea typeface="+mj-ea"/>
                <a:cs typeface="+mj-cs"/>
              </a:rPr>
              <a:t>How to set the appropriate lift threshold?</a:t>
            </a:r>
          </a:p>
          <a:p>
            <a:r>
              <a:rPr lang="en-US" sz="2400" dirty="0"/>
              <a:t>Lift threshold should </a:t>
            </a:r>
            <a:r>
              <a:rPr lang="en-US" sz="2400" dirty="0">
                <a:solidFill>
                  <a:srgbClr val="C00000"/>
                </a:solidFill>
              </a:rPr>
              <a:t>filter</a:t>
            </a:r>
            <a:r>
              <a:rPr lang="en-US" sz="2400" dirty="0"/>
              <a:t> associations which are not strong (e.g., lift &lt; 1.2)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Avoid</a:t>
            </a:r>
            <a:r>
              <a:rPr lang="en-US" sz="2400" dirty="0"/>
              <a:t> thresholds which find </a:t>
            </a:r>
            <a:r>
              <a:rPr lang="en-US" sz="2400" dirty="0">
                <a:solidFill>
                  <a:srgbClr val="C00000"/>
                </a:solidFill>
              </a:rPr>
              <a:t>no rules, or thousands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Rank</a:t>
            </a:r>
            <a:r>
              <a:rPr lang="en-US" sz="2400" dirty="0"/>
              <a:t> rules by their lift values and select a threshold which is suitable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E276D-63E8-2A7C-9F94-86A64B7EA0CF}"/>
              </a:ext>
            </a:extLst>
          </p:cNvPr>
          <p:cNvSpPr txBox="1"/>
          <p:nvPr/>
        </p:nvSpPr>
        <p:spPr>
          <a:xfrm>
            <a:off x="8958943" y="4684362"/>
            <a:ext cx="32330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Thresholds are </a:t>
            </a:r>
            <a:r>
              <a:rPr lang="en-US" sz="1800" kern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subjective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guided by domain knowledge, research goals, </a:t>
            </a:r>
            <a:r>
              <a:rPr lang="en-US" sz="1800" kern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best practices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and the judgment of </a:t>
            </a:r>
            <a:r>
              <a:rPr lang="en-US" sz="1800" kern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subject matter experts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0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D354-33B9-EC16-7C7F-B1B5A290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Advantages &amp; Disadvantages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E5667-5065-FD9C-D554-CCF2B7EFA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Advantages:</a:t>
            </a:r>
          </a:p>
          <a:p>
            <a:r>
              <a:rPr lang="en-US" dirty="0"/>
              <a:t>Finding hidden and  </a:t>
            </a:r>
            <a:r>
              <a:rPr lang="en-US" dirty="0">
                <a:solidFill>
                  <a:srgbClr val="C00000"/>
                </a:solidFill>
              </a:rPr>
              <a:t>complex patterns </a:t>
            </a:r>
            <a:r>
              <a:rPr lang="en-US" dirty="0"/>
              <a:t>in data that is not recognizable with simple correlation analysis.</a:t>
            </a:r>
          </a:p>
          <a:p>
            <a:r>
              <a:rPr lang="en-US" dirty="0"/>
              <a:t>Rules contain </a:t>
            </a:r>
            <a:r>
              <a:rPr lang="en-US" dirty="0">
                <a:solidFill>
                  <a:srgbClr val="C00000"/>
                </a:solidFill>
              </a:rPr>
              <a:t>measures</a:t>
            </a:r>
            <a:r>
              <a:rPr lang="en-US" dirty="0"/>
              <a:t> like support, confidence, and lift which provide </a:t>
            </a:r>
            <a:r>
              <a:rPr lang="en-US" dirty="0">
                <a:solidFill>
                  <a:srgbClr val="C00000"/>
                </a:solidFill>
              </a:rPr>
              <a:t>valuable information </a:t>
            </a:r>
            <a:r>
              <a:rPr lang="en-US" dirty="0"/>
              <a:t>about prevalence, predictive power , and correlation of items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white-box </a:t>
            </a:r>
            <a:r>
              <a:rPr lang="en-US" dirty="0"/>
              <a:t>model provides </a:t>
            </a:r>
            <a:r>
              <a:rPr lang="en-US" dirty="0">
                <a:solidFill>
                  <a:srgbClr val="C00000"/>
                </a:solidFill>
              </a:rPr>
              <a:t>interpretable</a:t>
            </a:r>
            <a:r>
              <a:rPr lang="en-US" dirty="0"/>
              <a:t> results.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Disadvantages:</a:t>
            </a:r>
          </a:p>
          <a:p>
            <a:r>
              <a:rPr lang="en-US" dirty="0"/>
              <a:t>Finding the appropriate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parameter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threshold </a:t>
            </a:r>
            <a:r>
              <a:rPr lang="en-US" dirty="0">
                <a:solidFill>
                  <a:srgbClr val="C00000"/>
                </a:solidFill>
              </a:rPr>
              <a:t>settings</a:t>
            </a:r>
            <a:r>
              <a:rPr lang="en-US" dirty="0"/>
              <a:t> for the mining algorithm is </a:t>
            </a:r>
            <a:r>
              <a:rPr lang="en-US" dirty="0">
                <a:solidFill>
                  <a:srgbClr val="C00000"/>
                </a:solidFill>
              </a:rPr>
              <a:t>not straight forward</a:t>
            </a:r>
            <a:r>
              <a:rPr lang="en-US" dirty="0"/>
              <a:t> </a:t>
            </a:r>
          </a:p>
          <a:p>
            <a:r>
              <a:rPr lang="en-US" dirty="0"/>
              <a:t>Results are </a:t>
            </a:r>
            <a:r>
              <a:rPr lang="en-US" dirty="0">
                <a:solidFill>
                  <a:srgbClr val="C00000"/>
                </a:solidFill>
              </a:rPr>
              <a:t>dependent</a:t>
            </a:r>
            <a:r>
              <a:rPr lang="en-US" dirty="0"/>
              <a:t> to the </a:t>
            </a:r>
            <a:r>
              <a:rPr lang="en-US" dirty="0">
                <a:solidFill>
                  <a:srgbClr val="C00000"/>
                </a:solidFill>
              </a:rPr>
              <a:t>training data </a:t>
            </a:r>
            <a:r>
              <a:rPr lang="en-US" dirty="0"/>
              <a:t>and with different training datasets results can be completely different (</a:t>
            </a:r>
            <a:r>
              <a:rPr lang="en-US" dirty="0">
                <a:solidFill>
                  <a:srgbClr val="C00000"/>
                </a:solidFill>
              </a:rPr>
              <a:t>High Variance</a:t>
            </a:r>
            <a:r>
              <a:rPr lang="en-US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F9C35-D0E7-79E9-EDA2-1DDCE586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3" y="3532395"/>
            <a:ext cx="3853543" cy="8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Association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432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Missing Values are not required </a:t>
            </a:r>
            <a:r>
              <a:rPr lang="en-US" dirty="0"/>
              <a:t>to be imputed, since different number of items in transactions is not an issue.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Normalizing data is not recommended </a:t>
            </a:r>
            <a:r>
              <a:rPr lang="en-US" dirty="0"/>
              <a:t>since frequency and other </a:t>
            </a:r>
            <a:r>
              <a:rPr lang="en-US" dirty="0">
                <a:solidFill>
                  <a:srgbClr val="C00000"/>
                </a:solidFill>
              </a:rPr>
              <a:t>interestingness measures </a:t>
            </a:r>
            <a:r>
              <a:rPr lang="en-US" dirty="0"/>
              <a:t>are not affected by scale of items. On the other hand, it reduces interpretability of the results.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Filter out outliers is not required </a:t>
            </a:r>
            <a:r>
              <a:rPr lang="en-US" dirty="0"/>
              <a:t>for most cases in which frequency of outliers is less than the </a:t>
            </a:r>
            <a:r>
              <a:rPr lang="en-US" dirty="0">
                <a:solidFill>
                  <a:srgbClr val="C00000"/>
                </a:solidFill>
              </a:rPr>
              <a:t>support</a:t>
            </a:r>
            <a:r>
              <a:rPr lang="en-US" dirty="0"/>
              <a:t> threshold.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Discretizing is recommended </a:t>
            </a:r>
            <a:r>
              <a:rPr lang="en-US" dirty="0"/>
              <a:t>for range variables with many different values which makes them less </a:t>
            </a:r>
            <a:r>
              <a:rPr lang="en-US" dirty="0">
                <a:solidFill>
                  <a:srgbClr val="C00000"/>
                </a:solidFill>
              </a:rPr>
              <a:t>frequent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283DB-2A42-A929-0C4F-2F164C73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4961802"/>
            <a:ext cx="3306305" cy="17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49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7B55-6577-F846-A2B1-DC3EEE2A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677"/>
            <a:ext cx="10515600" cy="1325563"/>
          </a:xfrm>
        </p:spPr>
        <p:txBody>
          <a:bodyPr/>
          <a:lstStyle/>
          <a:p>
            <a:pPr marL="457200" lvl="1" algn="l" rtl="1">
              <a:lnSpc>
                <a:spcPct val="150000"/>
              </a:lnSpc>
            </a:pPr>
            <a:r>
              <a:rPr lang="en-US" sz="4000" kern="1200" spc="-9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Discretizing using Range Variables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E0727F-B140-7449-9E0B-94E67F6A55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71850" y="2635167"/>
          <a:ext cx="798195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390">
                  <a:extLst>
                    <a:ext uri="{9D8B030D-6E8A-4147-A177-3AD203B41FA5}">
                      <a16:colId xmlns:a16="http://schemas.microsoft.com/office/drawing/2014/main" val="1466858027"/>
                    </a:ext>
                  </a:extLst>
                </a:gridCol>
                <a:gridCol w="1954238">
                  <a:extLst>
                    <a:ext uri="{9D8B030D-6E8A-4147-A177-3AD203B41FA5}">
                      <a16:colId xmlns:a16="http://schemas.microsoft.com/office/drawing/2014/main" val="3963031134"/>
                    </a:ext>
                  </a:extLst>
                </a:gridCol>
                <a:gridCol w="1238542">
                  <a:extLst>
                    <a:ext uri="{9D8B030D-6E8A-4147-A177-3AD203B41FA5}">
                      <a16:colId xmlns:a16="http://schemas.microsoft.com/office/drawing/2014/main" val="763366664"/>
                    </a:ext>
                  </a:extLst>
                </a:gridCol>
                <a:gridCol w="1596390">
                  <a:extLst>
                    <a:ext uri="{9D8B030D-6E8A-4147-A177-3AD203B41FA5}">
                      <a16:colId xmlns:a16="http://schemas.microsoft.com/office/drawing/2014/main" val="875574901"/>
                    </a:ext>
                  </a:extLst>
                </a:gridCol>
                <a:gridCol w="1596390">
                  <a:extLst>
                    <a:ext uri="{9D8B030D-6E8A-4147-A177-3AD203B41FA5}">
                      <a16:colId xmlns:a16="http://schemas.microsoft.com/office/drawing/2014/main" val="2270791489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Employee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Years With Company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Salary (x1,000)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Position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Department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37366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985662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75539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Assistant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878701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Associate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Analytics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07945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Senior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296443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3CA4A77-9167-5CDF-86AE-97DB48AD75BB}"/>
              </a:ext>
            </a:extLst>
          </p:cNvPr>
          <p:cNvGraphicFramePr>
            <a:graphicFrameLocks/>
          </p:cNvGraphicFramePr>
          <p:nvPr/>
        </p:nvGraphicFramePr>
        <p:xfrm>
          <a:off x="3371850" y="4905610"/>
          <a:ext cx="798195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390">
                  <a:extLst>
                    <a:ext uri="{9D8B030D-6E8A-4147-A177-3AD203B41FA5}">
                      <a16:colId xmlns:a16="http://schemas.microsoft.com/office/drawing/2014/main" val="1466858027"/>
                    </a:ext>
                  </a:extLst>
                </a:gridCol>
                <a:gridCol w="1954238">
                  <a:extLst>
                    <a:ext uri="{9D8B030D-6E8A-4147-A177-3AD203B41FA5}">
                      <a16:colId xmlns:a16="http://schemas.microsoft.com/office/drawing/2014/main" val="3963031134"/>
                    </a:ext>
                  </a:extLst>
                </a:gridCol>
                <a:gridCol w="1238542">
                  <a:extLst>
                    <a:ext uri="{9D8B030D-6E8A-4147-A177-3AD203B41FA5}">
                      <a16:colId xmlns:a16="http://schemas.microsoft.com/office/drawing/2014/main" val="763366664"/>
                    </a:ext>
                  </a:extLst>
                </a:gridCol>
                <a:gridCol w="1596390">
                  <a:extLst>
                    <a:ext uri="{9D8B030D-6E8A-4147-A177-3AD203B41FA5}">
                      <a16:colId xmlns:a16="http://schemas.microsoft.com/office/drawing/2014/main" val="875574901"/>
                    </a:ext>
                  </a:extLst>
                </a:gridCol>
                <a:gridCol w="1596390">
                  <a:extLst>
                    <a:ext uri="{9D8B030D-6E8A-4147-A177-3AD203B41FA5}">
                      <a16:colId xmlns:a16="http://schemas.microsoft.com/office/drawing/2014/main" val="2270791489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Employee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Years With Company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Salary (x1,000)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Position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Department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37366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65-85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985662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20-30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86-110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75539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20-39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Assistant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878701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65-85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Associate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Analytics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07945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11-20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65-85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Senior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2964437"/>
                  </a:ext>
                </a:extLst>
              </a:tr>
            </a:tbl>
          </a:graphicData>
        </a:graphic>
      </p:graphicFrame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9AA205BE-2CF3-577E-D82E-242C6FB0FAE5}"/>
              </a:ext>
            </a:extLst>
          </p:cNvPr>
          <p:cNvSpPr/>
          <p:nvPr/>
        </p:nvSpPr>
        <p:spPr>
          <a:xfrm>
            <a:off x="2309871" y="3876910"/>
            <a:ext cx="771180" cy="197358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5C125-A46C-4055-1B59-AC14B09C1CA6}"/>
              </a:ext>
            </a:extLst>
          </p:cNvPr>
          <p:cNvSpPr txBox="1"/>
          <p:nvPr/>
        </p:nvSpPr>
        <p:spPr>
          <a:xfrm>
            <a:off x="838199" y="1620494"/>
            <a:ext cx="10785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variables can be used to convert the </a:t>
            </a:r>
            <a:r>
              <a:rPr lang="en-US" sz="2400" dirty="0">
                <a:solidFill>
                  <a:srgbClr val="C00000"/>
                </a:solidFill>
              </a:rPr>
              <a:t>continuous</a:t>
            </a:r>
            <a:r>
              <a:rPr lang="en-US" sz="2400" dirty="0"/>
              <a:t> values into different </a:t>
            </a:r>
            <a:r>
              <a:rPr lang="en-US" sz="2400" dirty="0">
                <a:solidFill>
                  <a:srgbClr val="C00000"/>
                </a:solidFill>
              </a:rPr>
              <a:t>ranges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Ranges can be recognized using the </a:t>
            </a:r>
            <a:r>
              <a:rPr lang="en-US" sz="2400" dirty="0">
                <a:solidFill>
                  <a:srgbClr val="C00000"/>
                </a:solidFill>
              </a:rPr>
              <a:t>binning</a:t>
            </a:r>
            <a:r>
              <a:rPr lang="en-US" sz="2400" dirty="0"/>
              <a:t> or opinion of </a:t>
            </a:r>
            <a:r>
              <a:rPr lang="en-US" sz="2400" dirty="0">
                <a:solidFill>
                  <a:srgbClr val="C00000"/>
                </a:solidFill>
              </a:rPr>
              <a:t>subject matter experts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680A-FDAB-D069-F1F3-BF3A2A015165}"/>
              </a:ext>
            </a:extLst>
          </p:cNvPr>
          <p:cNvSpPr txBox="1"/>
          <p:nvPr/>
        </p:nvSpPr>
        <p:spPr>
          <a:xfrm>
            <a:off x="676406" y="4406510"/>
            <a:ext cx="1853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Discretizing</a:t>
            </a:r>
          </a:p>
        </p:txBody>
      </p:sp>
    </p:spTree>
    <p:extLst>
      <p:ext uri="{BB962C8B-B14F-4D97-AF65-F5344CB8AC3E}">
        <p14:creationId xmlns:p14="http://schemas.microsoft.com/office/powerpoint/2010/main" val="241174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1514" y="403594"/>
            <a:ext cx="10852286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spc="-95" dirty="0">
                <a:latin typeface="+mj-lt"/>
                <a:ea typeface="+mj-ea"/>
                <a:cs typeface="+mj-cs"/>
              </a:rPr>
              <a:t>Terminology</a:t>
            </a:r>
          </a:p>
        </p:txBody>
      </p:sp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7724090" y="1501814"/>
          <a:ext cx="4945063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955265" imgH="3130362" progId="Word.Document.8">
                  <p:embed/>
                </p:oleObj>
              </mc:Choice>
              <mc:Fallback>
                <p:oleObj name="Document" r:id="rId2" imgW="4955265" imgH="3130362" progId="Word.Document.8">
                  <p:embed/>
                  <p:pic>
                    <p:nvPicPr>
                      <p:cNvPr id="870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090" y="1501814"/>
                        <a:ext cx="4945063" cy="312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57CDEE-EABB-6326-C536-419C795156AF}"/>
              </a:ext>
            </a:extLst>
          </p:cNvPr>
          <p:cNvSpPr txBox="1"/>
          <p:nvPr/>
        </p:nvSpPr>
        <p:spPr>
          <a:xfrm>
            <a:off x="7547368" y="1081754"/>
            <a:ext cx="5298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ea typeface="+mj-ea"/>
                <a:cs typeface="+mj-cs"/>
              </a:rPr>
              <a:t>Transaction can be </a:t>
            </a:r>
            <a:r>
              <a:rPr lang="en-US" sz="1800" kern="0" dirty="0">
                <a:solidFill>
                  <a:srgbClr val="C00000"/>
                </a:solidFill>
                <a:ea typeface="+mj-ea"/>
                <a:cs typeface="+mj-cs"/>
              </a:rPr>
              <a:t>a </a:t>
            </a:r>
            <a:r>
              <a:rPr lang="en-US" sz="1800" kern="0" dirty="0">
                <a:solidFill>
                  <a:srgbClr val="C00000"/>
                </a:solidFill>
              </a:rPr>
              <a:t>set of </a:t>
            </a:r>
            <a:r>
              <a:rPr lang="en-US" sz="1800" dirty="0">
                <a:solidFill>
                  <a:srgbClr val="C00000"/>
                </a:solidFill>
              </a:rPr>
              <a:t>genes </a:t>
            </a:r>
            <a:r>
              <a:rPr lang="en-US" sz="1800" dirty="0"/>
              <a:t>in a bacterium</a:t>
            </a:r>
            <a:endParaRPr lang="en-US" sz="1800" kern="0" dirty="0">
              <a:ea typeface="+mj-ea"/>
              <a:cs typeface="+mj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82349EC-734D-5F9B-04CE-A7FDAB443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40" y="1594147"/>
            <a:ext cx="7983399" cy="451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2400" b="1" kern="0" dirty="0">
                <a:ea typeface="ＭＳ Ｐゴシック" pitchFamily="34" charset="-128"/>
              </a:rPr>
              <a:t>Transactional Data: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2400" kern="0" dirty="0">
                <a:ea typeface="ＭＳ Ｐゴシック" pitchFamily="34" charset="-128"/>
              </a:rPr>
              <a:t>ARM typically operates on </a:t>
            </a:r>
            <a:r>
              <a:rPr lang="en-US" altLang="ja-JP" sz="2400" kern="0" dirty="0">
                <a:solidFill>
                  <a:srgbClr val="C00000"/>
                </a:solidFill>
                <a:ea typeface="ＭＳ Ｐゴシック" pitchFamily="34" charset="-128"/>
              </a:rPr>
              <a:t>transactional data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2400" kern="0" dirty="0">
                <a:ea typeface="ＭＳ Ｐゴシック" pitchFamily="34" charset="-128"/>
              </a:rPr>
              <a:t>Transactional data is a </a:t>
            </a:r>
            <a:r>
              <a:rPr lang="en-US" altLang="ja-JP" sz="2400" kern="0" dirty="0">
                <a:solidFill>
                  <a:srgbClr val="C00000"/>
                </a:solidFill>
                <a:ea typeface="ＭＳ Ｐゴシック" pitchFamily="34" charset="-128"/>
              </a:rPr>
              <a:t>collection of transactions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2400" kern="0" dirty="0">
                <a:ea typeface="ＭＳ Ｐゴシック" pitchFamily="34" charset="-128"/>
              </a:rPr>
              <a:t>Transaction indicates </a:t>
            </a:r>
            <a:r>
              <a:rPr lang="en-US" altLang="ja-JP" sz="2400" kern="0" dirty="0">
                <a:solidFill>
                  <a:srgbClr val="C00000"/>
                </a:solidFill>
                <a:ea typeface="ＭＳ Ｐゴシック" pitchFamily="34" charset="-128"/>
              </a:rPr>
              <a:t>co-occurrence </a:t>
            </a:r>
            <a:r>
              <a:rPr lang="en-US" altLang="ja-JP" sz="2400" kern="0" dirty="0">
                <a:ea typeface="ＭＳ Ｐゴシック" pitchFamily="34" charset="-128"/>
              </a:rPr>
              <a:t>of data items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2400" kern="0" dirty="0">
                <a:ea typeface="ＭＳ Ｐゴシック" pitchFamily="34" charset="-128"/>
              </a:rPr>
              <a:t>Each transaction is a </a:t>
            </a:r>
            <a:r>
              <a:rPr lang="en-US" altLang="ja-JP" sz="2400" kern="0" dirty="0">
                <a:solidFill>
                  <a:srgbClr val="C00000"/>
                </a:solidFill>
                <a:ea typeface="ＭＳ Ｐゴシック" pitchFamily="34" charset="-128"/>
              </a:rPr>
              <a:t>set of items </a:t>
            </a:r>
            <a:r>
              <a:rPr lang="en-US" altLang="ja-JP" sz="2400" kern="0" dirty="0">
                <a:ea typeface="ＭＳ Ｐゴシック" pitchFamily="34" charset="-128"/>
              </a:rPr>
              <a:t>that occur </a:t>
            </a:r>
            <a:r>
              <a:rPr lang="en-US" altLang="ja-JP" sz="2400" kern="0" dirty="0">
                <a:solidFill>
                  <a:srgbClr val="C00000"/>
                </a:solidFill>
                <a:ea typeface="ＭＳ Ｐゴシック" pitchFamily="34" charset="-128"/>
              </a:rPr>
              <a:t>together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ja-JP" sz="2400" kern="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ja-JP" sz="2400" kern="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2400" b="1" kern="0" dirty="0">
                <a:ea typeface="ＭＳ Ｐゴシック" pitchFamily="34" charset="-128"/>
              </a:rPr>
              <a:t>Itemset: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ea typeface="ＭＳ Ｐゴシック" pitchFamily="34" charset="-128"/>
              </a:rPr>
              <a:t>A </a:t>
            </a:r>
            <a:r>
              <a:rPr lang="en-US" altLang="zh-TW" sz="2400" kern="0" dirty="0">
                <a:solidFill>
                  <a:srgbClr val="C00000"/>
                </a:solidFill>
                <a:ea typeface="ＭＳ Ｐゴシック" pitchFamily="34" charset="-128"/>
              </a:rPr>
              <a:t>collection</a:t>
            </a:r>
            <a:r>
              <a:rPr lang="en-US" altLang="zh-TW" sz="2400" kern="0" dirty="0">
                <a:ea typeface="ＭＳ Ｐゴシック" pitchFamily="34" charset="-128"/>
              </a:rPr>
              <a:t> of one or more items that </a:t>
            </a:r>
            <a:r>
              <a:rPr lang="en-US" sz="2400" dirty="0"/>
              <a:t>occur</a:t>
            </a:r>
            <a:r>
              <a:rPr lang="en-US" altLang="zh-TW" sz="2400" kern="0" dirty="0">
                <a:ea typeface="ＭＳ Ｐゴシック" pitchFamily="34" charset="-128"/>
              </a:rPr>
              <a:t> </a:t>
            </a:r>
            <a:r>
              <a:rPr lang="en-US" altLang="zh-TW" sz="2400" kern="0" dirty="0">
                <a:solidFill>
                  <a:srgbClr val="C00000"/>
                </a:solidFill>
                <a:ea typeface="ＭＳ Ｐゴシック" pitchFamily="34" charset="-128"/>
              </a:rPr>
              <a:t>together</a:t>
            </a:r>
            <a:r>
              <a:rPr lang="en-US" altLang="zh-TW" sz="2400" kern="0" dirty="0">
                <a:ea typeface="ＭＳ Ｐゴシック" pitchFamily="34" charset="-128"/>
              </a:rPr>
              <a:t> </a:t>
            </a:r>
            <a:r>
              <a:rPr lang="en-US" sz="2400" dirty="0"/>
              <a:t>within</a:t>
            </a:r>
            <a:r>
              <a:rPr lang="en-US" altLang="zh-TW" sz="2400" kern="0" dirty="0">
                <a:ea typeface="ＭＳ Ｐゴシック" pitchFamily="34" charset="-128"/>
              </a:rPr>
              <a:t> </a:t>
            </a:r>
            <a:r>
              <a:rPr lang="en-US" altLang="zh-TW" sz="2400" kern="0" dirty="0">
                <a:solidFill>
                  <a:srgbClr val="C00000"/>
                </a:solidFill>
                <a:ea typeface="ＭＳ Ｐゴシック" pitchFamily="34" charset="-128"/>
              </a:rPr>
              <a:t>transactions </a:t>
            </a:r>
            <a:r>
              <a:rPr lang="en-US" altLang="zh-TW" sz="2400" kern="0" dirty="0">
                <a:ea typeface="ＭＳ Ｐゴシック" pitchFamily="34" charset="-128"/>
              </a:rPr>
              <a:t>in a transactional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ea typeface="ＭＳ Ｐゴシック" pitchFamily="34" charset="-128"/>
              </a:rPr>
              <a:t>A </a:t>
            </a:r>
            <a:r>
              <a:rPr lang="en-US" altLang="zh-TW" sz="2400" kern="0" dirty="0">
                <a:solidFill>
                  <a:srgbClr val="C00000"/>
                </a:solidFill>
                <a:ea typeface="ＭＳ Ｐゴシック" pitchFamily="34" charset="-128"/>
              </a:rPr>
              <a:t>1-itemset</a:t>
            </a:r>
            <a:r>
              <a:rPr lang="en-US" altLang="zh-TW" sz="2400" kern="0" dirty="0">
                <a:ea typeface="ＭＳ Ｐゴシック" pitchFamily="34" charset="-128"/>
              </a:rPr>
              <a:t> contains one item (e.g., 1-itemset: {Bread})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ea typeface="ＭＳ Ｐゴシック" pitchFamily="34" charset="-128"/>
              </a:rPr>
              <a:t>A </a:t>
            </a:r>
            <a:r>
              <a:rPr lang="en-US" altLang="zh-TW" sz="2400" kern="0" dirty="0">
                <a:solidFill>
                  <a:srgbClr val="C00000"/>
                </a:solidFill>
                <a:ea typeface="ＭＳ Ｐゴシック" pitchFamily="34" charset="-128"/>
              </a:rPr>
              <a:t>k-itemset</a:t>
            </a:r>
            <a:r>
              <a:rPr lang="en-US" altLang="zh-TW" sz="2400" kern="0" dirty="0">
                <a:ea typeface="ＭＳ Ｐゴシック" pitchFamily="34" charset="-128"/>
              </a:rPr>
              <a:t> contains k items (e.g., 2-itemset: {Milk, Coke})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ja-JP" sz="2400" kern="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b="1" kern="0" dirty="0">
                <a:ea typeface="ＭＳ Ｐゴシック" pitchFamily="34" charset="-128"/>
              </a:rPr>
              <a:t>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ja-JP" b="1" kern="0" dirty="0">
              <a:ea typeface="ＭＳ Ｐゴシック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2400" kern="0" dirty="0">
                <a:ea typeface="ＭＳ Ｐゴシック" pitchFamily="34" charset="-128"/>
              </a:rPr>
              <a:t>	</a:t>
            </a:r>
            <a:endParaRPr lang="en-US" sz="24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22E7D-5859-70DA-12BA-7951D1225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039" y="5333353"/>
            <a:ext cx="2378618" cy="1349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354FD-11D4-6EDF-381B-8320ADA2214F}"/>
              </a:ext>
            </a:extLst>
          </p:cNvPr>
          <p:cNvSpPr txBox="1"/>
          <p:nvPr/>
        </p:nvSpPr>
        <p:spPr>
          <a:xfrm>
            <a:off x="8411708" y="4657311"/>
            <a:ext cx="2942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ea typeface="+mj-ea"/>
                <a:cs typeface="+mj-cs"/>
              </a:rPr>
              <a:t>Each transaction can be a </a:t>
            </a:r>
            <a:r>
              <a:rPr lang="en-US" sz="1800" kern="0" dirty="0">
                <a:solidFill>
                  <a:srgbClr val="C00000"/>
                </a:solidFill>
              </a:rPr>
              <a:t>market basket </a:t>
            </a:r>
            <a:r>
              <a:rPr lang="en-US" sz="1800" kern="0" dirty="0"/>
              <a:t>of a customer</a:t>
            </a:r>
            <a:endParaRPr lang="en-US" sz="1800" kern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0262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7B55-6577-F846-A2B1-DC3EEE2A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01" y="41109"/>
            <a:ext cx="11754998" cy="1325563"/>
          </a:xfrm>
        </p:spPr>
        <p:txBody>
          <a:bodyPr/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9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Tabular Data to Transactional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E0727F-B140-7449-9E0B-94E67F6A5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972030"/>
              </p:ext>
            </p:extLst>
          </p:nvPr>
        </p:nvGraphicFramePr>
        <p:xfrm>
          <a:off x="3324472" y="2682056"/>
          <a:ext cx="7886704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72">
                  <a:extLst>
                    <a:ext uri="{9D8B030D-6E8A-4147-A177-3AD203B41FA5}">
                      <a16:colId xmlns:a16="http://schemas.microsoft.com/office/drawing/2014/main" val="1466858027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96303113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270791489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1281599600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669137528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1863370768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80275826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Student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365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366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480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437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481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37366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985662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75539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878701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07945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29644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6421264"/>
                  </a:ext>
                </a:extLst>
              </a:tr>
            </a:tbl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A6D8B99F-5748-67BA-2B1B-4BF3E10C8754}"/>
              </a:ext>
            </a:extLst>
          </p:cNvPr>
          <p:cNvGraphicFramePr>
            <a:graphicFrameLocks/>
          </p:cNvGraphicFramePr>
          <p:nvPr/>
        </p:nvGraphicFramePr>
        <p:xfrm>
          <a:off x="3324472" y="4847834"/>
          <a:ext cx="8128491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213">
                  <a:extLst>
                    <a:ext uri="{9D8B030D-6E8A-4147-A177-3AD203B41FA5}">
                      <a16:colId xmlns:a16="http://schemas.microsoft.com/office/drawing/2014/main" val="1466858027"/>
                    </a:ext>
                  </a:extLst>
                </a:gridCol>
                <a:gridCol w="1161213">
                  <a:extLst>
                    <a:ext uri="{9D8B030D-6E8A-4147-A177-3AD203B41FA5}">
                      <a16:colId xmlns:a16="http://schemas.microsoft.com/office/drawing/2014/main" val="3963031134"/>
                    </a:ext>
                  </a:extLst>
                </a:gridCol>
                <a:gridCol w="1161213">
                  <a:extLst>
                    <a:ext uri="{9D8B030D-6E8A-4147-A177-3AD203B41FA5}">
                      <a16:colId xmlns:a16="http://schemas.microsoft.com/office/drawing/2014/main" val="763366664"/>
                    </a:ext>
                  </a:extLst>
                </a:gridCol>
                <a:gridCol w="1161213">
                  <a:extLst>
                    <a:ext uri="{9D8B030D-6E8A-4147-A177-3AD203B41FA5}">
                      <a16:colId xmlns:a16="http://schemas.microsoft.com/office/drawing/2014/main" val="875574901"/>
                    </a:ext>
                  </a:extLst>
                </a:gridCol>
                <a:gridCol w="1161213">
                  <a:extLst>
                    <a:ext uri="{9D8B030D-6E8A-4147-A177-3AD203B41FA5}">
                      <a16:colId xmlns:a16="http://schemas.microsoft.com/office/drawing/2014/main" val="2270791489"/>
                    </a:ext>
                  </a:extLst>
                </a:gridCol>
                <a:gridCol w="1161213">
                  <a:extLst>
                    <a:ext uri="{9D8B030D-6E8A-4147-A177-3AD203B41FA5}">
                      <a16:colId xmlns:a16="http://schemas.microsoft.com/office/drawing/2014/main" val="202396879"/>
                    </a:ext>
                  </a:extLst>
                </a:gridCol>
                <a:gridCol w="1161213">
                  <a:extLst>
                    <a:ext uri="{9D8B030D-6E8A-4147-A177-3AD203B41FA5}">
                      <a16:colId xmlns:a16="http://schemas.microsoft.com/office/drawing/2014/main" val="23000974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Student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365-A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CSC 365-B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CSC 365-C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366-A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CSC 366-B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37366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985662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75539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878701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07945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29644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6421264"/>
                  </a:ext>
                </a:extLst>
              </a:tr>
            </a:tbl>
          </a:graphicData>
        </a:graphic>
      </p:graphicFrame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80C9165D-153F-A75C-81E7-B24B9395BF9A}"/>
              </a:ext>
            </a:extLst>
          </p:cNvPr>
          <p:cNvSpPr/>
          <p:nvPr/>
        </p:nvSpPr>
        <p:spPr>
          <a:xfrm>
            <a:off x="2311499" y="3749040"/>
            <a:ext cx="771180" cy="197358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B7995-B007-3BA2-E49B-50FED6EE33CE}"/>
              </a:ext>
            </a:extLst>
          </p:cNvPr>
          <p:cNvSpPr txBox="1"/>
          <p:nvPr/>
        </p:nvSpPr>
        <p:spPr>
          <a:xfrm>
            <a:off x="739037" y="1355376"/>
            <a:ext cx="108976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Transactional Format </a:t>
            </a:r>
            <a:r>
              <a:rPr lang="en-US" sz="2400" dirty="0"/>
              <a:t>(Required for Rule Mining): Each row represents a single transaction containing a </a:t>
            </a:r>
            <a:r>
              <a:rPr lang="en-US" sz="2400" dirty="0">
                <a:solidFill>
                  <a:srgbClr val="C00000"/>
                </a:solidFill>
              </a:rPr>
              <a:t>set of items</a:t>
            </a:r>
            <a:r>
              <a:rPr lang="en-US" sz="2400" dirty="0"/>
              <a:t>.</a:t>
            </a:r>
          </a:p>
          <a:p>
            <a:r>
              <a:rPr lang="en-US" sz="2400" b="1" dirty="0"/>
              <a:t>Tabular Data </a:t>
            </a:r>
            <a:r>
              <a:rPr lang="en-US" sz="2400" dirty="0"/>
              <a:t>(Common in Databases): Each row represents a </a:t>
            </a:r>
            <a:r>
              <a:rPr lang="en-US" sz="2400" dirty="0">
                <a:solidFill>
                  <a:srgbClr val="C00000"/>
                </a:solidFill>
              </a:rPr>
              <a:t>set of attributes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7E2C4-DE88-D66E-5042-106DB431A248}"/>
              </a:ext>
            </a:extLst>
          </p:cNvPr>
          <p:cNvSpPr txBox="1"/>
          <p:nvPr/>
        </p:nvSpPr>
        <p:spPr>
          <a:xfrm>
            <a:off x="1077238" y="4240138"/>
            <a:ext cx="13889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407097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network of blue circles and dots&#10;&#10;Description automatically generated">
            <a:extLst>
              <a:ext uri="{FF2B5EF4-FFF2-40B4-BE49-F238E27FC236}">
                <a16:creationId xmlns:a16="http://schemas.microsoft.com/office/drawing/2014/main" id="{53A72999-5350-5C5E-F90F-5F2E11DC7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84" y="2794473"/>
            <a:ext cx="5271343" cy="3821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6D1B7F-D756-232E-DCC9-B5CCE5EC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03"/>
            <a:ext cx="10515600" cy="1325563"/>
          </a:xfrm>
        </p:spPr>
        <p:txBody>
          <a:bodyPr/>
          <a:lstStyle/>
          <a:p>
            <a:r>
              <a:rPr lang="en-US" sz="4400" spc="-95" dirty="0"/>
              <a:t>Applications of Association Rules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0387-5D44-450D-3CF4-70E42746F3CD}"/>
              </a:ext>
            </a:extLst>
          </p:cNvPr>
          <p:cNvSpPr txBox="1"/>
          <p:nvPr/>
        </p:nvSpPr>
        <p:spPr>
          <a:xfrm>
            <a:off x="7070057" y="2874759"/>
            <a:ext cx="237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Social Network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B9A1D-F5ED-DF83-0F40-DBBB0F9C46D9}"/>
              </a:ext>
            </a:extLst>
          </p:cNvPr>
          <p:cNvSpPr txBox="1"/>
          <p:nvPr/>
        </p:nvSpPr>
        <p:spPr>
          <a:xfrm>
            <a:off x="7299963" y="623126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Waseeb</a:t>
            </a:r>
            <a:r>
              <a:rPr lang="en-US" sz="1050" dirty="0"/>
              <a:t> et al.,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377AB-130E-413D-3BE9-6D76661863DA}"/>
              </a:ext>
            </a:extLst>
          </p:cNvPr>
          <p:cNvSpPr txBox="1"/>
          <p:nvPr/>
        </p:nvSpPr>
        <p:spPr>
          <a:xfrm>
            <a:off x="729344" y="1493376"/>
            <a:ext cx="116694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ARM is valuable in domains where </a:t>
            </a:r>
            <a:r>
              <a:rPr lang="en-US" sz="2600" dirty="0">
                <a:solidFill>
                  <a:srgbClr val="C00000"/>
                </a:solidFill>
              </a:rPr>
              <a:t>interpretability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explainability</a:t>
            </a:r>
            <a:r>
              <a:rPr lang="en-US" sz="2600" dirty="0"/>
              <a:t> are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Domain experts and decision-makers can directly understand and </a:t>
            </a:r>
            <a:r>
              <a:rPr lang="en-US" sz="2600" dirty="0">
                <a:solidFill>
                  <a:srgbClr val="C00000"/>
                </a:solidFill>
              </a:rPr>
              <a:t>discover knowledge</a:t>
            </a:r>
            <a:r>
              <a:rPr lang="en-US" sz="2600" dirty="0"/>
              <a:t> from rules</a:t>
            </a:r>
          </a:p>
          <a:p>
            <a:endParaRPr lang="en-US" sz="2600" dirty="0"/>
          </a:p>
          <a:p>
            <a:r>
              <a:rPr lang="en-US" sz="2600" dirty="0"/>
              <a:t>- Healthcare and </a:t>
            </a:r>
            <a:r>
              <a:rPr lang="en-US" sz="2600" dirty="0">
                <a:solidFill>
                  <a:srgbClr val="C00000"/>
                </a:solidFill>
              </a:rPr>
              <a:t>Medicine</a:t>
            </a:r>
          </a:p>
          <a:p>
            <a:r>
              <a:rPr lang="en-US" sz="2600" dirty="0"/>
              <a:t>- Bioinformatics and </a:t>
            </a:r>
            <a:r>
              <a:rPr lang="en-US" sz="2600" dirty="0">
                <a:solidFill>
                  <a:srgbClr val="C00000"/>
                </a:solidFill>
              </a:rPr>
              <a:t>Genomics</a:t>
            </a:r>
          </a:p>
          <a:p>
            <a:r>
              <a:rPr lang="en-US" sz="2600" dirty="0"/>
              <a:t>- Social Science / </a:t>
            </a:r>
            <a:r>
              <a:rPr lang="en-US" sz="2600" dirty="0">
                <a:solidFill>
                  <a:srgbClr val="C00000"/>
                </a:solidFill>
              </a:rPr>
              <a:t>Social Networks</a:t>
            </a:r>
          </a:p>
          <a:p>
            <a:r>
              <a:rPr lang="en-US" sz="2600" dirty="0">
                <a:solidFill>
                  <a:srgbClr val="C00000"/>
                </a:solidFill>
              </a:rPr>
              <a:t>- Fraud</a:t>
            </a:r>
            <a:r>
              <a:rPr lang="en-US" sz="2600" dirty="0"/>
              <a:t> Detection/ Financial Risk Assessment</a:t>
            </a:r>
          </a:p>
          <a:p>
            <a:r>
              <a:rPr lang="en-US" sz="2600" dirty="0"/>
              <a:t>-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79119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2609C-5321-DB74-0CEE-92052760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460" y="1349375"/>
            <a:ext cx="506954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BF4C-8C30-4A96-CF42-2CCC61B9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 dirty="0"/>
              <a:t>Applications of Association Rules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CFA21-59AA-8533-EE0F-9FA72FAF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9" y="1690688"/>
            <a:ext cx="3406466" cy="4124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A8EC3-C8B2-06EA-D9D8-1FF44E44E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96" y="4158342"/>
            <a:ext cx="3258634" cy="24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7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544" y="564861"/>
            <a:ext cx="10515600" cy="62837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Data</a:t>
            </a:r>
            <a:r>
              <a:rPr sz="4000" spc="25" dirty="0"/>
              <a:t> </a:t>
            </a:r>
            <a:r>
              <a:rPr sz="4000" spc="-10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544" y="1547609"/>
            <a:ext cx="10962167" cy="33400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marR="230504" indent="-457200">
              <a:lnSpc>
                <a:spcPct val="99600"/>
              </a:lnSpc>
              <a:spcBef>
                <a:spcPts val="10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47345" algn="l"/>
              </a:tabLst>
            </a:pPr>
            <a:r>
              <a:rPr lang="en-US" sz="26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2600" spc="-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visualization</a:t>
            </a:r>
            <a:r>
              <a:rPr lang="en-US" sz="26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is an important part of </a:t>
            </a:r>
            <a:r>
              <a:rPr lang="en-US" sz="26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science </a:t>
            </a:r>
          </a:p>
          <a:p>
            <a:pPr marL="469265" marR="230504" indent="-457200">
              <a:lnSpc>
                <a:spcPct val="99600"/>
              </a:lnSpc>
              <a:spcBef>
                <a:spcPts val="10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47345" algn="l"/>
              </a:tabLst>
            </a:pPr>
            <a:r>
              <a:rPr lang="en-US" sz="26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2600" spc="-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6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visualization</a:t>
            </a:r>
            <a:r>
              <a:rPr lang="en-US" sz="2600" spc="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600" spc="-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is</a:t>
            </a:r>
            <a:r>
              <a:rPr lang="en-US" sz="2600" spc="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600" spc="55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translating </a:t>
            </a:r>
            <a:r>
              <a:rPr sz="2600" spc="95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information</a:t>
            </a:r>
            <a:r>
              <a:rPr sz="2600" spc="-8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600" spc="13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into</a:t>
            </a:r>
            <a:r>
              <a:rPr sz="2600" spc="-9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600" spc="-114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600" spc="-105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600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visual</a:t>
            </a:r>
            <a:r>
              <a:rPr sz="2600" spc="-100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600" spc="75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context</a:t>
            </a:r>
            <a:r>
              <a:rPr lang="en-US" sz="2600" spc="75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600" spc="13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to:</a:t>
            </a:r>
            <a:endParaRPr sz="2600" dirty="0"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25463" marR="60325" indent="-63500">
              <a:spcBef>
                <a:spcPts val="755"/>
              </a:spcBef>
              <a:buClr>
                <a:srgbClr val="6697CC"/>
              </a:buClr>
              <a:buFont typeface="+mj-lt"/>
              <a:buAutoNum type="arabicPeriod"/>
              <a:tabLst>
                <a:tab pos="347345" algn="l"/>
              </a:tabLst>
            </a:pPr>
            <a:r>
              <a:rPr lang="en-US" sz="2600" spc="-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 </a:t>
            </a:r>
            <a:r>
              <a:rPr lang="en-US" sz="2600" spc="-2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patterns</a:t>
            </a:r>
            <a:r>
              <a:rPr lang="en-US" sz="2600" spc="-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, trends, and structures in data</a:t>
            </a:r>
          </a:p>
          <a:p>
            <a:pPr marL="525463" marR="60325" indent="-63500">
              <a:spcBef>
                <a:spcPts val="755"/>
              </a:spcBef>
              <a:buClr>
                <a:srgbClr val="6697CC"/>
              </a:buClr>
              <a:buFont typeface="+mj-lt"/>
              <a:buAutoNum type="arabicPeriod"/>
              <a:tabLst>
                <a:tab pos="347345" algn="l"/>
              </a:tabLst>
            </a:pPr>
            <a:r>
              <a:rPr lang="en-US" sz="2600" spc="-2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Condense</a:t>
            </a:r>
            <a:r>
              <a:rPr lang="en-US" sz="2600" spc="-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information</a:t>
            </a:r>
          </a:p>
          <a:p>
            <a:pPr marL="525463" marR="60325" indent="-63500">
              <a:spcBef>
                <a:spcPts val="755"/>
              </a:spcBef>
              <a:buClr>
                <a:srgbClr val="6697CC"/>
              </a:buClr>
              <a:buFont typeface="+mj-lt"/>
              <a:buAutoNum type="arabicPeriod"/>
              <a:tabLst>
                <a:tab pos="347345" algn="l"/>
              </a:tabLst>
            </a:pPr>
            <a:r>
              <a:rPr lang="en-US" sz="2600" spc="-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Absorb information </a:t>
            </a:r>
            <a:r>
              <a:rPr lang="en-US" sz="2600" spc="-2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clearly</a:t>
            </a:r>
            <a:r>
              <a:rPr lang="en-US" sz="2600" spc="-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and </a:t>
            </a:r>
            <a:r>
              <a:rPr lang="en-US" sz="2600" spc="-2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quickly</a:t>
            </a:r>
          </a:p>
          <a:p>
            <a:pPr marL="347345" marR="60325" indent="-335280">
              <a:spcBef>
                <a:spcPts val="755"/>
              </a:spcBef>
              <a:buClr>
                <a:srgbClr val="6697CC"/>
              </a:buClr>
              <a:buFont typeface="Arial MT"/>
              <a:buChar char="•"/>
              <a:tabLst>
                <a:tab pos="347345" algn="l"/>
              </a:tabLst>
            </a:pPr>
            <a:endParaRPr lang="en-US" sz="2600" spc="-20" dirty="0">
              <a:solidFill>
                <a:srgbClr val="C00000"/>
              </a:solidFill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7345" marR="60325" indent="-335280">
              <a:spcBef>
                <a:spcPts val="755"/>
              </a:spcBef>
              <a:buClr>
                <a:srgbClr val="6697CC"/>
              </a:buClr>
              <a:buFont typeface="Arial MT"/>
              <a:buChar char="•"/>
              <a:tabLst>
                <a:tab pos="347345" algn="l"/>
              </a:tabLst>
            </a:pPr>
            <a:endParaRPr lang="en-US" sz="2600" spc="-20" dirty="0">
              <a:solidFill>
                <a:srgbClr val="C00000"/>
              </a:solidFill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 descr="A diagram of data processing&#10;&#10;Description automatically generated">
            <a:extLst>
              <a:ext uri="{FF2B5EF4-FFF2-40B4-BE49-F238E27FC236}">
                <a16:creationId xmlns:a16="http://schemas.microsoft.com/office/drawing/2014/main" id="{8667C755-9891-5D10-90ED-3F933780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96" y="3132082"/>
            <a:ext cx="4891363" cy="3589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5B541-7D09-7687-189D-A60AB14DF55E}"/>
              </a:ext>
            </a:extLst>
          </p:cNvPr>
          <p:cNvSpPr txBox="1"/>
          <p:nvPr/>
        </p:nvSpPr>
        <p:spPr>
          <a:xfrm>
            <a:off x="7068894" y="6580396"/>
            <a:ext cx="458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Berkeley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C62BE-6F5E-A4FB-EC29-A53F8DB844AA}"/>
              </a:ext>
            </a:extLst>
          </p:cNvPr>
          <p:cNvSpPr/>
          <p:nvPr/>
        </p:nvSpPr>
        <p:spPr>
          <a:xfrm>
            <a:off x="7556933" y="5969875"/>
            <a:ext cx="1145631" cy="1863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6C7D6-9534-2872-796E-1F7AC1EB9DB4}"/>
              </a:ext>
            </a:extLst>
          </p:cNvPr>
          <p:cNvSpPr txBox="1"/>
          <p:nvPr/>
        </p:nvSpPr>
        <p:spPr>
          <a:xfrm>
            <a:off x="1153975" y="4710226"/>
            <a:ext cx="3036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60325">
              <a:spcBef>
                <a:spcPts val="755"/>
              </a:spcBef>
              <a:buClr>
                <a:srgbClr val="6697CC"/>
              </a:buClr>
              <a:tabLst>
                <a:tab pos="347345" algn="l"/>
              </a:tabLst>
            </a:pPr>
            <a:r>
              <a:rPr lang="en-US" sz="18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1800" spc="-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visualization</a:t>
            </a:r>
            <a:r>
              <a:rPr lang="en-US" sz="1800" spc="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make</a:t>
            </a:r>
            <a:r>
              <a:rPr lang="en-US" sz="1800" spc="-7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1800" spc="-6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-1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easier</a:t>
            </a:r>
            <a:r>
              <a:rPr lang="en-US" sz="1800" spc="-6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16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for</a:t>
            </a:r>
            <a:r>
              <a:rPr lang="en-US" sz="1800" spc="-7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12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US" sz="1800" spc="-7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-1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human </a:t>
            </a:r>
            <a:r>
              <a:rPr lang="en-US" sz="18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brain</a:t>
            </a:r>
            <a:r>
              <a:rPr lang="en-US" sz="1800" spc="-2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21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to</a:t>
            </a:r>
            <a:r>
              <a:rPr lang="en-US" sz="1800" spc="-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45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understand</a:t>
            </a:r>
            <a:r>
              <a:rPr lang="en-US" sz="1800" spc="-45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and</a:t>
            </a:r>
            <a:r>
              <a:rPr lang="en-US" sz="1800" spc="-1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8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pull</a:t>
            </a:r>
            <a:r>
              <a:rPr lang="en-US" sz="1800" spc="-25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insights</a:t>
            </a:r>
            <a:r>
              <a:rPr lang="en-US" sz="1800" spc="-10" dirty="0">
                <a:solidFill>
                  <a:srgbClr val="C8201D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spc="9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632FB-CE34-C4A4-9412-9F2994C1F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39" y="4446218"/>
            <a:ext cx="2462561" cy="18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97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154-C6FF-F6CA-1AEF-5920FF9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A481-C121-0968-9148-E4CCBBCE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394"/>
            <a:ext cx="10985938" cy="477089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93% of information </a:t>
            </a:r>
            <a:r>
              <a:rPr lang="en-US" sz="2600" dirty="0"/>
              <a:t>transmitted to the brain is </a:t>
            </a:r>
            <a:r>
              <a:rPr lang="en-US" sz="2600" dirty="0">
                <a:solidFill>
                  <a:srgbClr val="C00000"/>
                </a:solidFill>
              </a:rPr>
              <a:t>visual</a:t>
            </a:r>
            <a:r>
              <a:rPr lang="en-US" sz="2600" dirty="0"/>
              <a:t>. </a:t>
            </a:r>
          </a:p>
          <a:p>
            <a:r>
              <a:rPr lang="en-US" sz="2600" dirty="0"/>
              <a:t>The human brain processes </a:t>
            </a:r>
            <a:r>
              <a:rPr lang="en-US" sz="2600" dirty="0">
                <a:solidFill>
                  <a:srgbClr val="C00000"/>
                </a:solidFill>
              </a:rPr>
              <a:t>images</a:t>
            </a:r>
            <a:r>
              <a:rPr lang="en-US" sz="2600" dirty="0"/>
              <a:t> around 60,000 times </a:t>
            </a:r>
            <a:r>
              <a:rPr lang="en-US" sz="2600" dirty="0">
                <a:solidFill>
                  <a:srgbClr val="C00000"/>
                </a:solidFill>
              </a:rPr>
              <a:t>faster</a:t>
            </a:r>
            <a:r>
              <a:rPr lang="en-US" sz="2600" dirty="0"/>
              <a:t> than </a:t>
            </a:r>
            <a:r>
              <a:rPr lang="en-US" sz="2600" dirty="0">
                <a:solidFill>
                  <a:srgbClr val="C00000"/>
                </a:solidFill>
              </a:rPr>
              <a:t>text</a:t>
            </a: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What are characteristics of a </a:t>
            </a:r>
            <a:r>
              <a:rPr lang="en-US" sz="2600" dirty="0">
                <a:solidFill>
                  <a:srgbClr val="C00000"/>
                </a:solidFill>
              </a:rPr>
              <a:t>good visualization?</a:t>
            </a:r>
            <a:r>
              <a:rPr lang="en-US" sz="2600" dirty="0"/>
              <a:t> 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97208-4D42-5196-7033-59697EB7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03" y="2844934"/>
            <a:ext cx="5184227" cy="3020776"/>
          </a:xfrm>
          <a:prstGeom prst="rect">
            <a:avLst/>
          </a:prstGeom>
        </p:spPr>
      </p:pic>
      <p:pic>
        <p:nvPicPr>
          <p:cNvPr id="6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5633302-7E3E-C88C-B837-D6AC786A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870" y="2947247"/>
            <a:ext cx="3972624" cy="28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1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75D8-9B3E-C9AB-B8C3-936164A5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26" dirty="0"/>
              <a:t>Visual</a:t>
            </a:r>
            <a:r>
              <a:rPr lang="en-US" sz="4400" spc="-75" dirty="0"/>
              <a:t> </a:t>
            </a:r>
            <a:r>
              <a:rPr lang="en-US" sz="4400" spc="-41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A5AC-F340-A945-6849-761BFA12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385"/>
            <a:ext cx="11059510" cy="4351338"/>
          </a:xfrm>
        </p:spPr>
        <p:txBody>
          <a:bodyPr>
            <a:noAutofit/>
          </a:bodyPr>
          <a:lstStyle/>
          <a:p>
            <a:r>
              <a:rPr lang="en-US" sz="2600" dirty="0"/>
              <a:t>Visual variables are</a:t>
            </a:r>
            <a:r>
              <a:rPr lang="en-US" sz="2600" b="1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differences in graphic </a:t>
            </a:r>
            <a:r>
              <a:rPr lang="en-US" sz="2600" dirty="0"/>
              <a:t>elements as perceived by the </a:t>
            </a:r>
            <a:r>
              <a:rPr lang="en-US" sz="2600" dirty="0">
                <a:solidFill>
                  <a:srgbClr val="C00000"/>
                </a:solidFill>
              </a:rPr>
              <a:t>human eye </a:t>
            </a:r>
            <a:r>
              <a:rPr lang="en-US" sz="2600" dirty="0"/>
              <a:t>which can be used to encode and </a:t>
            </a:r>
            <a:r>
              <a:rPr lang="en-US" sz="2600" dirty="0">
                <a:solidFill>
                  <a:srgbClr val="C00000"/>
                </a:solidFill>
              </a:rPr>
              <a:t>visualize data efficiently</a:t>
            </a:r>
          </a:p>
          <a:p>
            <a:r>
              <a:rPr lang="en-US" sz="2600" dirty="0"/>
              <a:t>Jacques Bertin proposed an original set of </a:t>
            </a:r>
            <a:r>
              <a:rPr lang="en-US" sz="2600" dirty="0">
                <a:solidFill>
                  <a:srgbClr val="C00000"/>
                </a:solidFill>
              </a:rPr>
              <a:t>visual variables</a:t>
            </a:r>
            <a:r>
              <a:rPr lang="en-US" sz="2600" dirty="0"/>
              <a:t>. The list has since been further </a:t>
            </a:r>
            <a:r>
              <a:rPr lang="en-US" sz="2600" dirty="0">
                <a:solidFill>
                  <a:srgbClr val="C00000"/>
                </a:solidFill>
              </a:rPr>
              <a:t>expanded</a:t>
            </a:r>
            <a:r>
              <a:rPr lang="en-US" sz="2600" dirty="0"/>
              <a:t> by other researchers: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Transparency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Color saturation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Arrangement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Resolution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Etc.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endParaRPr lang="en-US" sz="2600" dirty="0"/>
          </a:p>
        </p:txBody>
      </p:sp>
      <p:pic>
        <p:nvPicPr>
          <p:cNvPr id="6" name="Picture 5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07EAFA93-F98C-6373-4F72-2E2E5961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81" y="3237188"/>
            <a:ext cx="5523385" cy="34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0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C9C3-15C3-D5E1-1BE4-7830988B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Relationships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A9C0-20E1-9E09-E072-5A40A9E35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Visual variables </a:t>
            </a:r>
            <a:r>
              <a:rPr lang="en-US" sz="2600" dirty="0"/>
              <a:t>can encode different types of </a:t>
            </a:r>
            <a:r>
              <a:rPr lang="en-US" sz="2600" dirty="0">
                <a:solidFill>
                  <a:srgbClr val="C00000"/>
                </a:solidFill>
              </a:rPr>
              <a:t>relationships in data </a:t>
            </a:r>
            <a:r>
              <a:rPr lang="en-US" sz="2600" dirty="0"/>
              <a:t>visualization.</a:t>
            </a:r>
          </a:p>
          <a:p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main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types</a:t>
            </a:r>
            <a:r>
              <a:rPr lang="en-US" sz="2600" dirty="0"/>
              <a:t> of relationships that can be encoded using visual variables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Selective</a:t>
            </a:r>
            <a:r>
              <a:rPr lang="en-US" sz="2600" dirty="0"/>
              <a:t>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Associative</a:t>
            </a:r>
            <a:r>
              <a:rPr lang="en-US" sz="2600" dirty="0"/>
              <a:t>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Quantitative</a:t>
            </a:r>
            <a:r>
              <a:rPr lang="en-US" sz="2600" dirty="0"/>
              <a:t>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Ordered</a:t>
            </a:r>
            <a:r>
              <a:rPr lang="en-US" sz="2600" dirty="0"/>
              <a:t> Relationships</a:t>
            </a:r>
          </a:p>
        </p:txBody>
      </p:sp>
      <p:pic>
        <p:nvPicPr>
          <p:cNvPr id="6" name="Picture 5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9B387DB6-19AB-88F7-56C4-5A04A45E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74" y="3113088"/>
            <a:ext cx="6638395" cy="306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F3DFE-BD5F-E906-3F33-479DD8B4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09" y="4857647"/>
            <a:ext cx="2343270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9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210" y="406934"/>
            <a:ext cx="8009096" cy="562526"/>
          </a:xfrm>
          <a:prstGeom prst="rect">
            <a:avLst/>
          </a:prstGeom>
        </p:spPr>
        <p:txBody>
          <a:bodyPr vert="horz" wrap="square" lIns="0" tIns="6667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 marR="3810">
              <a:lnSpc>
                <a:spcPts val="3563"/>
              </a:lnSpc>
              <a:spcBef>
                <a:spcPts val="525"/>
              </a:spcBef>
            </a:pPr>
            <a:r>
              <a:rPr lang="en-US" dirty="0"/>
              <a:t>Visual Design - G</a:t>
            </a:r>
            <a:r>
              <a:rPr dirty="0"/>
              <a:t>raphical </a:t>
            </a:r>
            <a:r>
              <a:rPr spc="-814" dirty="0"/>
              <a:t> </a:t>
            </a:r>
            <a:r>
              <a:rPr lang="en-US" dirty="0"/>
              <a:t>I</a:t>
            </a:r>
            <a:r>
              <a:rPr dirty="0"/>
              <a:t>ntegrity</a:t>
            </a:r>
          </a:p>
        </p:txBody>
      </p:sp>
      <p:sp>
        <p:nvSpPr>
          <p:cNvPr id="3" name="object 3"/>
          <p:cNvSpPr/>
          <p:nvPr/>
        </p:nvSpPr>
        <p:spPr>
          <a:xfrm>
            <a:off x="2436779" y="2228583"/>
            <a:ext cx="2662238" cy="15240"/>
          </a:xfrm>
          <a:custGeom>
            <a:avLst/>
            <a:gdLst/>
            <a:ahLst/>
            <a:cxnLst/>
            <a:rect l="l" t="t" r="r" b="b"/>
            <a:pathLst>
              <a:path w="3549650" h="20319">
                <a:moveTo>
                  <a:pt x="3549396" y="0"/>
                </a:moveTo>
                <a:lnTo>
                  <a:pt x="0" y="0"/>
                </a:lnTo>
                <a:lnTo>
                  <a:pt x="0" y="19812"/>
                </a:lnTo>
                <a:lnTo>
                  <a:pt x="3549396" y="19812"/>
                </a:lnTo>
                <a:lnTo>
                  <a:pt x="3549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210" y="1216667"/>
            <a:ext cx="6504721" cy="2900474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00025" indent="-171450">
              <a:spcBef>
                <a:spcPts val="578"/>
              </a:spcBef>
              <a:buFont typeface="Arial MT"/>
              <a:buChar char="•"/>
              <a:tabLst>
                <a:tab pos="200025" algn="l"/>
              </a:tabLst>
            </a:pPr>
            <a:r>
              <a:rPr lang="en-US" sz="2400" spc="-19" dirty="0">
                <a:latin typeface="+mn-lt"/>
                <a:cs typeface="Times New Roman"/>
              </a:rPr>
              <a:t>Visualization</a:t>
            </a:r>
            <a:r>
              <a:rPr sz="2400" spc="-4" dirty="0">
                <a:latin typeface="+mn-lt"/>
                <a:cs typeface="Times New Roman"/>
              </a:rPr>
              <a:t> shouldn’t</a:t>
            </a:r>
            <a:r>
              <a:rPr sz="2400" spc="-34" dirty="0">
                <a:latin typeface="+mn-lt"/>
                <a:cs typeface="Times New Roman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+mn-lt"/>
                <a:cs typeface="Times New Roman"/>
              </a:rPr>
              <a:t>mislead</a:t>
            </a:r>
            <a:r>
              <a:rPr sz="2400" spc="-4" dirty="0">
                <a:latin typeface="+mn-lt"/>
                <a:cs typeface="Times New Roman"/>
              </a:rPr>
              <a:t> </a:t>
            </a:r>
            <a:r>
              <a:rPr sz="2400" dirty="0">
                <a:latin typeface="+mn-lt"/>
                <a:cs typeface="Times New Roman"/>
              </a:rPr>
              <a:t>the</a:t>
            </a:r>
            <a:r>
              <a:rPr sz="2400" spc="-11" dirty="0">
                <a:latin typeface="+mn-lt"/>
                <a:cs typeface="Times New Roman"/>
              </a:rPr>
              <a:t> </a:t>
            </a:r>
            <a:r>
              <a:rPr sz="2400" spc="-4" dirty="0">
                <a:latin typeface="+mn-lt"/>
                <a:cs typeface="Times New Roman"/>
              </a:rPr>
              <a:t>reader</a:t>
            </a:r>
            <a:r>
              <a:rPr lang="en-US" sz="2400" spc="-4" dirty="0">
                <a:latin typeface="+mn-lt"/>
                <a:cs typeface="Times New Roman"/>
              </a:rPr>
              <a:t> (lie)</a:t>
            </a:r>
            <a:endParaRPr sz="2400" dirty="0">
              <a:latin typeface="+mn-lt"/>
              <a:cs typeface="Times New Roman"/>
            </a:endParaRPr>
          </a:p>
          <a:p>
            <a:pPr marL="200025" indent="-171450">
              <a:lnSpc>
                <a:spcPts val="2303"/>
              </a:lnSpc>
              <a:spcBef>
                <a:spcPts val="506"/>
              </a:spcBef>
              <a:buFont typeface="Arial MT"/>
              <a:buChar char="•"/>
              <a:tabLst>
                <a:tab pos="200025" algn="l"/>
              </a:tabLst>
            </a:pPr>
            <a:r>
              <a:rPr sz="2400" spc="-30" dirty="0">
                <a:latin typeface="+mn-lt"/>
                <a:cs typeface="Times New Roman"/>
              </a:rPr>
              <a:t>Tufte’s</a:t>
            </a:r>
            <a:r>
              <a:rPr sz="2400" spc="-15" dirty="0">
                <a:latin typeface="+mn-lt"/>
                <a:cs typeface="Times New Roman"/>
              </a:rPr>
              <a:t> </a:t>
            </a:r>
            <a:r>
              <a:rPr sz="2400" spc="-4" dirty="0">
                <a:latin typeface="+mn-lt"/>
                <a:cs typeface="Times New Roman"/>
              </a:rPr>
              <a:t>“Lie</a:t>
            </a:r>
            <a:r>
              <a:rPr sz="2400" spc="-19" dirty="0">
                <a:latin typeface="+mn-lt"/>
                <a:cs typeface="Times New Roman"/>
              </a:rPr>
              <a:t> </a:t>
            </a:r>
            <a:r>
              <a:rPr sz="2400" spc="-4" dirty="0">
                <a:latin typeface="+mn-lt"/>
                <a:cs typeface="Times New Roman"/>
              </a:rPr>
              <a:t>Factor”:</a:t>
            </a:r>
            <a:endParaRPr sz="2400" dirty="0">
              <a:latin typeface="+mn-lt"/>
              <a:cs typeface="Times New Roman"/>
            </a:endParaRPr>
          </a:p>
          <a:p>
            <a:pPr marL="371475" lvl="1">
              <a:lnSpc>
                <a:spcPts val="1943"/>
              </a:lnSpc>
              <a:tabLst>
                <a:tab pos="542925" algn="l"/>
              </a:tabLst>
            </a:pPr>
            <a:r>
              <a:rPr sz="2700" spc="-5" baseline="-32407" dirty="0">
                <a:latin typeface="+mn-lt"/>
                <a:cs typeface="Cambria Math"/>
              </a:rPr>
              <a:t>𝐿𝑖𝑒</a:t>
            </a:r>
            <a:r>
              <a:rPr sz="2700" spc="50" baseline="-32407" dirty="0">
                <a:latin typeface="+mn-lt"/>
                <a:cs typeface="Cambria Math"/>
              </a:rPr>
              <a:t> </a:t>
            </a:r>
            <a:r>
              <a:rPr sz="2700" baseline="-32407" dirty="0">
                <a:latin typeface="+mn-lt"/>
                <a:cs typeface="Cambria Math"/>
              </a:rPr>
              <a:t>𝐹𝑎𝑐𝑡𝑜𝑟</a:t>
            </a:r>
            <a:r>
              <a:rPr sz="2700" spc="185" baseline="-32407" dirty="0">
                <a:latin typeface="+mn-lt"/>
                <a:cs typeface="Cambria Math"/>
              </a:rPr>
              <a:t> </a:t>
            </a:r>
            <a:r>
              <a:rPr sz="2700" baseline="-32407" dirty="0">
                <a:latin typeface="+mn-lt"/>
                <a:cs typeface="Cambria Math"/>
              </a:rPr>
              <a:t>=</a:t>
            </a:r>
            <a:r>
              <a:rPr lang="en-US" sz="2700" baseline="-32407" dirty="0">
                <a:latin typeface="+mn-lt"/>
                <a:cs typeface="Cambria Math"/>
              </a:rPr>
              <a:t>  </a:t>
            </a:r>
            <a:r>
              <a:rPr sz="2700" spc="146" baseline="-32407" dirty="0">
                <a:latin typeface="+mn-lt"/>
                <a:cs typeface="Cambria Math"/>
              </a:rPr>
              <a:t> </a:t>
            </a:r>
            <a:r>
              <a:rPr sz="1600" spc="49" dirty="0">
                <a:latin typeface="+mn-lt"/>
                <a:cs typeface="Cambria Math"/>
              </a:rPr>
              <a:t>𝑠𝑖𝑧𝑒</a:t>
            </a:r>
            <a:r>
              <a:rPr sz="1600" spc="26" dirty="0">
                <a:latin typeface="+mn-lt"/>
                <a:cs typeface="Cambria Math"/>
              </a:rPr>
              <a:t> </a:t>
            </a:r>
            <a:r>
              <a:rPr sz="1600" spc="68" dirty="0">
                <a:latin typeface="+mn-lt"/>
                <a:cs typeface="Cambria Math"/>
              </a:rPr>
              <a:t>𝑜𝑓</a:t>
            </a:r>
            <a:r>
              <a:rPr sz="1600" spc="41" dirty="0">
                <a:latin typeface="+mn-lt"/>
                <a:cs typeface="Cambria Math"/>
              </a:rPr>
              <a:t> </a:t>
            </a:r>
            <a:r>
              <a:rPr sz="1600" spc="60" dirty="0">
                <a:latin typeface="+mn-lt"/>
                <a:cs typeface="Cambria Math"/>
              </a:rPr>
              <a:t>𝑒𝑓𝑓𝑒𝑐𝑡</a:t>
            </a:r>
            <a:r>
              <a:rPr sz="1600" spc="38" dirty="0">
                <a:latin typeface="+mn-lt"/>
                <a:cs typeface="Cambria Math"/>
              </a:rPr>
              <a:t> </a:t>
            </a:r>
            <a:r>
              <a:rPr sz="1600" spc="79" dirty="0">
                <a:latin typeface="+mn-lt"/>
                <a:cs typeface="Cambria Math"/>
              </a:rPr>
              <a:t>𝑠ℎ𝑜𝑤𝑛</a:t>
            </a:r>
            <a:r>
              <a:rPr sz="1600" spc="19" dirty="0">
                <a:latin typeface="+mn-lt"/>
                <a:cs typeface="Cambria Math"/>
              </a:rPr>
              <a:t> </a:t>
            </a:r>
            <a:r>
              <a:rPr sz="1600" spc="68" dirty="0">
                <a:latin typeface="+mn-lt"/>
                <a:cs typeface="Cambria Math"/>
              </a:rPr>
              <a:t>𝑖𝑛</a:t>
            </a:r>
            <a:r>
              <a:rPr sz="1600" spc="23" dirty="0">
                <a:latin typeface="+mn-lt"/>
                <a:cs typeface="Cambria Math"/>
              </a:rPr>
              <a:t> </a:t>
            </a:r>
            <a:r>
              <a:rPr sz="1600" spc="71" dirty="0">
                <a:latin typeface="+mn-lt"/>
                <a:cs typeface="Cambria Math"/>
              </a:rPr>
              <a:t>𝑔𝑟𝑎𝑝ℎ𝑖𝑐</a:t>
            </a:r>
            <a:endParaRPr sz="1600" dirty="0">
              <a:latin typeface="+mn-lt"/>
              <a:cs typeface="Cambria Math"/>
            </a:endParaRPr>
          </a:p>
          <a:p>
            <a:pPr marL="2339816">
              <a:spcBef>
                <a:spcPts val="289"/>
              </a:spcBef>
            </a:pPr>
            <a:r>
              <a:rPr sz="1600" spc="49" dirty="0">
                <a:latin typeface="+mn-lt"/>
                <a:cs typeface="Cambria Math"/>
              </a:rPr>
              <a:t>𝑠𝑖𝑧𝑒</a:t>
            </a:r>
            <a:r>
              <a:rPr sz="1600" spc="19" dirty="0">
                <a:latin typeface="+mn-lt"/>
                <a:cs typeface="Cambria Math"/>
              </a:rPr>
              <a:t> </a:t>
            </a:r>
            <a:r>
              <a:rPr sz="1600" spc="68" dirty="0">
                <a:latin typeface="+mn-lt"/>
                <a:cs typeface="Cambria Math"/>
              </a:rPr>
              <a:t>𝑜𝑓</a:t>
            </a:r>
            <a:r>
              <a:rPr sz="1600" spc="26" dirty="0">
                <a:latin typeface="+mn-lt"/>
                <a:cs typeface="Cambria Math"/>
              </a:rPr>
              <a:t> </a:t>
            </a:r>
            <a:r>
              <a:rPr sz="1600" spc="60" dirty="0">
                <a:latin typeface="+mn-lt"/>
                <a:cs typeface="Cambria Math"/>
              </a:rPr>
              <a:t>𝑒𝑓𝑓𝑒𝑐𝑡</a:t>
            </a:r>
            <a:r>
              <a:rPr sz="1600" spc="26" dirty="0">
                <a:latin typeface="+mn-lt"/>
                <a:cs typeface="Cambria Math"/>
              </a:rPr>
              <a:t> </a:t>
            </a:r>
            <a:r>
              <a:rPr sz="1600" spc="71" dirty="0">
                <a:latin typeface="+mn-lt"/>
                <a:cs typeface="Cambria Math"/>
              </a:rPr>
              <a:t>𝑖𝑛</a:t>
            </a:r>
            <a:r>
              <a:rPr sz="1600" spc="15" dirty="0">
                <a:latin typeface="+mn-lt"/>
                <a:cs typeface="Cambria Math"/>
              </a:rPr>
              <a:t> </a:t>
            </a:r>
            <a:r>
              <a:rPr sz="1600" spc="75" dirty="0">
                <a:latin typeface="+mn-lt"/>
                <a:cs typeface="Cambria Math"/>
              </a:rPr>
              <a:t>𝑑𝑎𝑡𝑎</a:t>
            </a:r>
            <a:endParaRPr lang="en-US" sz="1600" spc="75" dirty="0">
              <a:latin typeface="+mn-lt"/>
              <a:cs typeface="Cambria Math"/>
            </a:endParaRPr>
          </a:p>
          <a:p>
            <a:pPr marL="231775" indent="-231775">
              <a:spcBef>
                <a:spcPts val="289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latin typeface="+mn-lt"/>
                <a:cs typeface="Times New Roman"/>
              </a:rPr>
              <a:t>Lie factor should be </a:t>
            </a:r>
            <a:r>
              <a:rPr lang="en-US" sz="2400" spc="-30" dirty="0">
                <a:solidFill>
                  <a:srgbClr val="C00000"/>
                </a:solidFill>
                <a:latin typeface="+mn-lt"/>
                <a:cs typeface="Times New Roman"/>
              </a:rPr>
              <a:t>around 1</a:t>
            </a:r>
          </a:p>
          <a:p>
            <a:pPr marL="231775" indent="-231775">
              <a:spcBef>
                <a:spcPts val="289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latin typeface="+mn-lt"/>
                <a:cs typeface="Times New Roman"/>
              </a:rPr>
              <a:t>Lie factor </a:t>
            </a:r>
            <a:r>
              <a:rPr lang="en-US" sz="2400" spc="-30" dirty="0">
                <a:solidFill>
                  <a:srgbClr val="C00000"/>
                </a:solidFill>
                <a:latin typeface="+mn-lt"/>
                <a:cs typeface="Times New Roman"/>
              </a:rPr>
              <a:t>bigger</a:t>
            </a:r>
            <a:r>
              <a:rPr lang="en-US" sz="2400" spc="-30" dirty="0">
                <a:latin typeface="+mn-lt"/>
                <a:cs typeface="Times New Roman"/>
              </a:rPr>
              <a:t> than 1 indicates </a:t>
            </a:r>
            <a:r>
              <a:rPr lang="en-US" sz="2400" spc="-30" dirty="0">
                <a:solidFill>
                  <a:srgbClr val="C00000"/>
                </a:solidFill>
                <a:latin typeface="+mn-lt"/>
                <a:cs typeface="Times New Roman"/>
              </a:rPr>
              <a:t>exaggerated</a:t>
            </a:r>
          </a:p>
          <a:p>
            <a:pPr marL="231775" indent="-231775">
              <a:spcBef>
                <a:spcPts val="289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latin typeface="+mn-lt"/>
                <a:cs typeface="Times New Roman"/>
              </a:rPr>
              <a:t>Lie factor </a:t>
            </a:r>
            <a:r>
              <a:rPr lang="en-US" sz="2400" spc="-30" dirty="0">
                <a:solidFill>
                  <a:srgbClr val="C00000"/>
                </a:solidFill>
                <a:latin typeface="+mn-lt"/>
                <a:cs typeface="Times New Roman"/>
              </a:rPr>
              <a:t>less</a:t>
            </a:r>
            <a:r>
              <a:rPr lang="en-US" sz="2400" spc="-30" dirty="0">
                <a:latin typeface="+mn-lt"/>
                <a:cs typeface="Times New Roman"/>
              </a:rPr>
              <a:t> than 1 indicates </a:t>
            </a:r>
            <a:r>
              <a:rPr lang="en-US" sz="2400" spc="-30" dirty="0">
                <a:solidFill>
                  <a:srgbClr val="C00000"/>
                </a:solidFill>
                <a:latin typeface="+mn-lt"/>
                <a:cs typeface="Times New Roman"/>
              </a:rPr>
              <a:t>understated</a:t>
            </a:r>
          </a:p>
          <a:p>
            <a:pPr>
              <a:spcBef>
                <a:spcPts val="289"/>
              </a:spcBef>
            </a:pPr>
            <a:endParaRPr lang="en-US" sz="2000" spc="75" dirty="0">
              <a:latin typeface="+mn-lt"/>
              <a:cs typeface="Cambria Math"/>
            </a:endParaRPr>
          </a:p>
        </p:txBody>
      </p:sp>
      <p:pic>
        <p:nvPicPr>
          <p:cNvPr id="18" name="object 4">
            <a:extLst>
              <a:ext uri="{FF2B5EF4-FFF2-40B4-BE49-F238E27FC236}">
                <a16:creationId xmlns:a16="http://schemas.microsoft.com/office/drawing/2014/main" id="{20793017-8E83-1770-3F79-ADD93CC7AF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997" y="899072"/>
            <a:ext cx="3450364" cy="4080669"/>
          </a:xfrm>
          <a:prstGeom prst="rect">
            <a:avLst/>
          </a:prstGeom>
        </p:spPr>
      </p:pic>
      <p:sp>
        <p:nvSpPr>
          <p:cNvPr id="19" name="object 8">
            <a:extLst>
              <a:ext uri="{FF2B5EF4-FFF2-40B4-BE49-F238E27FC236}">
                <a16:creationId xmlns:a16="http://schemas.microsoft.com/office/drawing/2014/main" id="{E7980C98-6C41-E1D4-A58A-C5A985B4D917}"/>
              </a:ext>
            </a:extLst>
          </p:cNvPr>
          <p:cNvSpPr txBox="1"/>
          <p:nvPr/>
        </p:nvSpPr>
        <p:spPr>
          <a:xfrm>
            <a:off x="8269887" y="5508211"/>
            <a:ext cx="39862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mbria Math"/>
                <a:cs typeface="Cambria Math"/>
              </a:rPr>
              <a:t>𝐿𝐹</a:t>
            </a:r>
            <a:r>
              <a:rPr sz="1350" spc="71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=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C664EB3D-1EA1-28CE-2899-6471A2D8283E}"/>
              </a:ext>
            </a:extLst>
          </p:cNvPr>
          <p:cNvSpPr/>
          <p:nvPr/>
        </p:nvSpPr>
        <p:spPr>
          <a:xfrm>
            <a:off x="8706511" y="5633263"/>
            <a:ext cx="2078355" cy="11430"/>
          </a:xfrm>
          <a:custGeom>
            <a:avLst/>
            <a:gdLst/>
            <a:ahLst/>
            <a:cxnLst/>
            <a:rect l="l" t="t" r="r" b="b"/>
            <a:pathLst>
              <a:path w="2771140" h="15239">
                <a:moveTo>
                  <a:pt x="2770631" y="0"/>
                </a:moveTo>
                <a:lnTo>
                  <a:pt x="0" y="0"/>
                </a:lnTo>
                <a:lnTo>
                  <a:pt x="0" y="15240"/>
                </a:lnTo>
                <a:lnTo>
                  <a:pt x="2770631" y="15240"/>
                </a:lnTo>
                <a:lnTo>
                  <a:pt x="2770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4FE54C9A-3F8D-7C2D-EFBB-3AA7A85AF537}"/>
              </a:ext>
            </a:extLst>
          </p:cNvPr>
          <p:cNvSpPr txBox="1"/>
          <p:nvPr/>
        </p:nvSpPr>
        <p:spPr>
          <a:xfrm>
            <a:off x="8697367" y="5377909"/>
            <a:ext cx="20964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mbria Math"/>
                <a:cs typeface="Cambria Math"/>
              </a:rPr>
              <a:t>4280%</a:t>
            </a:r>
            <a:r>
              <a:rPr sz="1350" dirty="0">
                <a:latin typeface="Cambria Math"/>
                <a:cs typeface="Cambria Math"/>
              </a:rPr>
              <a:t> </a:t>
            </a:r>
            <a:r>
              <a:rPr sz="1350" spc="-4" dirty="0">
                <a:latin typeface="Cambria Math"/>
                <a:cs typeface="Cambria Math"/>
              </a:rPr>
              <a:t>(𝑐ℎ𝑎𝑛𝑔𝑒</a:t>
            </a:r>
            <a:r>
              <a:rPr sz="1350" spc="15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𝑖𝑛</a:t>
            </a:r>
            <a:r>
              <a:rPr sz="1350" spc="19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𝑣𝑜𝑙𝑢𝑚𝑒)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CDCD4350-972E-7BC1-089D-064540889A84}"/>
              </a:ext>
            </a:extLst>
          </p:cNvPr>
          <p:cNvSpPr txBox="1"/>
          <p:nvPr/>
        </p:nvSpPr>
        <p:spPr>
          <a:xfrm>
            <a:off x="8831099" y="5622511"/>
            <a:ext cx="182927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mbria Math"/>
                <a:cs typeface="Cambria Math"/>
              </a:rPr>
              <a:t>454%</a:t>
            </a:r>
            <a:r>
              <a:rPr sz="1350" spc="-15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(𝑐ℎ𝑎𝑛𝑔𝑒</a:t>
            </a:r>
            <a:r>
              <a:rPr sz="1350" spc="11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𝑖𝑛</a:t>
            </a:r>
            <a:r>
              <a:rPr sz="1350" spc="8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𝑝𝑟𝑖𝑐𝑒)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163AC7B0-4952-ACA8-4FDC-6ECB9EBDA1A9}"/>
              </a:ext>
            </a:extLst>
          </p:cNvPr>
          <p:cNvSpPr txBox="1"/>
          <p:nvPr/>
        </p:nvSpPr>
        <p:spPr>
          <a:xfrm>
            <a:off x="10822396" y="5508211"/>
            <a:ext cx="42148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mbria Math"/>
                <a:cs typeface="Cambria Math"/>
              </a:rPr>
              <a:t>=</a:t>
            </a:r>
            <a:r>
              <a:rPr sz="1350" spc="19" dirty="0">
                <a:latin typeface="Cambria Math"/>
                <a:cs typeface="Cambria Math"/>
              </a:rPr>
              <a:t> </a:t>
            </a:r>
            <a:r>
              <a:rPr sz="1350" dirty="0">
                <a:latin typeface="Cambria Math"/>
                <a:cs typeface="Cambria Math"/>
              </a:rPr>
              <a:t>9.4</a:t>
            </a:r>
            <a:endParaRPr sz="135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304706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8F3C-A820-460F-BF80-ED04A820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– Answer Question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90E188-D6EB-4226-8A1E-BB4D00FD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5" y="2954333"/>
            <a:ext cx="5085746" cy="3809978"/>
          </a:xfrm>
          <a:prstGeom prst="rect">
            <a:avLst/>
          </a:prstGeom>
        </p:spPr>
      </p:pic>
      <p:pic>
        <p:nvPicPr>
          <p:cNvPr id="5" name="Picture 2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A34A2211-BF87-4F6E-8BD2-3AAB01CBA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" r="-109"/>
          <a:stretch/>
        </p:blipFill>
        <p:spPr>
          <a:xfrm>
            <a:off x="7381408" y="2733827"/>
            <a:ext cx="4765279" cy="3901738"/>
          </a:xfrm>
          <a:prstGeom prst="rect">
            <a:avLst/>
          </a:prstGeom>
        </p:spPr>
      </p:pic>
      <p:pic>
        <p:nvPicPr>
          <p:cNvPr id="6" name="Graphic 6" descr="Line arrow Straight">
            <a:extLst>
              <a:ext uri="{FF2B5EF4-FFF2-40B4-BE49-F238E27FC236}">
                <a16:creationId xmlns:a16="http://schemas.microsoft.com/office/drawing/2014/main" id="{19445686-E5B4-46FD-BA34-4841756A6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314980" y="460223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59BA7-D1F1-41AB-937F-BEFD41B0201D}"/>
              </a:ext>
            </a:extLst>
          </p:cNvPr>
          <p:cNvSpPr txBox="1"/>
          <p:nvPr/>
        </p:nvSpPr>
        <p:spPr>
          <a:xfrm>
            <a:off x="5933794" y="45052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same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CB84E-52CB-ECCF-246A-EBD15CD16F13}"/>
              </a:ext>
            </a:extLst>
          </p:cNvPr>
          <p:cNvSpPr txBox="1"/>
          <p:nvPr/>
        </p:nvSpPr>
        <p:spPr>
          <a:xfrm>
            <a:off x="684014" y="1542951"/>
            <a:ext cx="112242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Visualization should be designed to </a:t>
            </a:r>
            <a:r>
              <a:rPr lang="en-US" sz="2000" dirty="0">
                <a:solidFill>
                  <a:srgbClr val="C00000"/>
                </a:solidFill>
                <a:cs typeface="Calibri"/>
              </a:rPr>
              <a:t>answer a specific question </a:t>
            </a:r>
            <a:r>
              <a:rPr lang="en-US" sz="2000" dirty="0">
                <a:cs typeface="Calibri"/>
              </a:rPr>
              <a:t>or communicate insights clearly.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The choice of visual variables, chart type, and </a:t>
            </a:r>
            <a:r>
              <a:rPr lang="en-US" sz="2000" dirty="0">
                <a:solidFill>
                  <a:srgbClr val="C00000"/>
                </a:solidFill>
                <a:cs typeface="Calibri"/>
              </a:rPr>
              <a:t>layout</a:t>
            </a:r>
            <a:r>
              <a:rPr lang="en-US" sz="2000" dirty="0">
                <a:cs typeface="Calibri"/>
              </a:rPr>
              <a:t> should be guided by the underlying </a:t>
            </a:r>
            <a:r>
              <a:rPr lang="en-US" sz="2000" dirty="0">
                <a:solidFill>
                  <a:srgbClr val="C00000"/>
                </a:solidFill>
                <a:cs typeface="Calibri"/>
              </a:rPr>
              <a:t>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16E5D-5B3A-4FD3-8DAA-26417A7BB9E6}"/>
              </a:ext>
            </a:extLst>
          </p:cNvPr>
          <p:cNvSpPr txBox="1"/>
          <p:nvPr/>
        </p:nvSpPr>
        <p:spPr>
          <a:xfrm>
            <a:off x="641324" y="2469010"/>
            <a:ext cx="102568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Question</a:t>
            </a:r>
            <a:r>
              <a:rPr lang="en-US" sz="2000" dirty="0"/>
              <a:t>: Is </a:t>
            </a:r>
            <a:r>
              <a:rPr lang="en-US" sz="2000" dirty="0">
                <a:solidFill>
                  <a:srgbClr val="C00000"/>
                </a:solidFill>
              </a:rPr>
              <a:t>brain</a:t>
            </a:r>
            <a:r>
              <a:rPr lang="en-US" sz="2000" dirty="0"/>
              <a:t> mass to </a:t>
            </a:r>
            <a:r>
              <a:rPr lang="en-US" sz="2000" dirty="0">
                <a:solidFill>
                  <a:srgbClr val="C00000"/>
                </a:solidFill>
              </a:rPr>
              <a:t>body</a:t>
            </a:r>
            <a:r>
              <a:rPr lang="en-US" sz="2000" dirty="0"/>
              <a:t> mass </a:t>
            </a:r>
            <a:r>
              <a:rPr lang="en-US" sz="2000" dirty="0">
                <a:solidFill>
                  <a:srgbClr val="C00000"/>
                </a:solidFill>
              </a:rPr>
              <a:t>ratio </a:t>
            </a:r>
            <a:r>
              <a:rPr lang="en-US" sz="2000" dirty="0"/>
              <a:t>an important factor for </a:t>
            </a:r>
            <a:r>
              <a:rPr lang="en-US" sz="2000" dirty="0">
                <a:solidFill>
                  <a:srgbClr val="C00000"/>
                </a:solidFill>
              </a:rPr>
              <a:t>intelligence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6840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680" y="402162"/>
            <a:ext cx="7218045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170" dirty="0"/>
              <a:t> </a:t>
            </a:r>
            <a:r>
              <a:rPr dirty="0"/>
              <a:t>Visualization</a:t>
            </a:r>
            <a:r>
              <a:rPr spc="175" dirty="0"/>
              <a:t> </a:t>
            </a:r>
            <a:r>
              <a:rPr lang="en-US" spc="-25" dirty="0"/>
              <a:t>Types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77680" y="1438457"/>
            <a:ext cx="11077990" cy="4071627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spcBef>
                <a:spcPts val="8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dirty="0">
                <a:latin typeface="+mn-lt"/>
                <a:cs typeface="Microsoft Sans Serif"/>
              </a:rPr>
              <a:t>Relationship</a:t>
            </a:r>
            <a:r>
              <a:rPr lang="en-US" sz="2600" dirty="0">
                <a:latin typeface="+mn-lt"/>
                <a:cs typeface="Microsoft Sans Serif"/>
              </a:rPr>
              <a:t>: </a:t>
            </a:r>
            <a:r>
              <a:rPr lang="en-US" sz="2600" dirty="0">
                <a:latin typeface="+mn-lt"/>
              </a:rPr>
              <a:t>Show relationships or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correlations</a:t>
            </a:r>
            <a:r>
              <a:rPr lang="en-US" sz="2600" dirty="0">
                <a:latin typeface="+mn-lt"/>
              </a:rPr>
              <a:t> between variables</a:t>
            </a:r>
            <a:endParaRPr lang="en-US" sz="2600" dirty="0">
              <a:latin typeface="+mn-lt"/>
              <a:cs typeface="Microsoft Sans Serif"/>
            </a:endParaRPr>
          </a:p>
          <a:p>
            <a:pPr marL="355600" indent="-342900">
              <a:spcBef>
                <a:spcPts val="8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dirty="0">
                <a:latin typeface="+mn-lt"/>
                <a:cs typeface="Microsoft Sans Serif"/>
              </a:rPr>
              <a:t>D</a:t>
            </a:r>
            <a:r>
              <a:rPr lang="en-US" sz="2600" b="1" spc="80" dirty="0">
                <a:latin typeface="+mn-lt"/>
                <a:cs typeface="Microsoft Sans Serif"/>
              </a:rPr>
              <a:t>istribution</a:t>
            </a:r>
            <a:r>
              <a:rPr lang="en-US" sz="2600" spc="80" dirty="0">
                <a:latin typeface="+mn-lt"/>
                <a:cs typeface="Microsoft Sans Serif"/>
              </a:rPr>
              <a:t>: </a:t>
            </a:r>
            <a:r>
              <a:rPr lang="en-US" sz="2600" dirty="0">
                <a:latin typeface="+mn-lt"/>
              </a:rPr>
              <a:t>Show how values are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distributed</a:t>
            </a:r>
            <a:r>
              <a:rPr lang="en-US" sz="2600" dirty="0">
                <a:latin typeface="+mn-lt"/>
              </a:rPr>
              <a:t> across a dataset.</a:t>
            </a:r>
            <a:endParaRPr lang="en-US" sz="2600" dirty="0">
              <a:latin typeface="+mn-lt"/>
              <a:cs typeface="Microsoft Sans Serif"/>
            </a:endParaRPr>
          </a:p>
          <a:p>
            <a:pPr marL="355600" indent="-342900">
              <a:spcBef>
                <a:spcPts val="8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dirty="0">
                <a:latin typeface="+mn-lt"/>
                <a:cs typeface="Microsoft Sans Serif"/>
              </a:rPr>
              <a:t>C</a:t>
            </a:r>
            <a:r>
              <a:rPr lang="en-US" sz="2600" b="1" spc="-20" dirty="0">
                <a:latin typeface="+mn-lt"/>
                <a:cs typeface="Microsoft Sans Serif"/>
              </a:rPr>
              <a:t>hange</a:t>
            </a:r>
            <a:r>
              <a:rPr lang="en-US" sz="2600" b="1" spc="-45" dirty="0">
                <a:latin typeface="+mn-lt"/>
                <a:cs typeface="Microsoft Sans Serif"/>
              </a:rPr>
              <a:t> </a:t>
            </a:r>
            <a:r>
              <a:rPr lang="en-US" sz="2600" b="1" dirty="0">
                <a:latin typeface="+mn-lt"/>
                <a:cs typeface="Microsoft Sans Serif"/>
              </a:rPr>
              <a:t>over</a:t>
            </a:r>
            <a:r>
              <a:rPr lang="en-US" sz="2600" b="1" spc="-40" dirty="0">
                <a:latin typeface="+mn-lt"/>
                <a:cs typeface="Microsoft Sans Serif"/>
              </a:rPr>
              <a:t> </a:t>
            </a:r>
            <a:r>
              <a:rPr lang="en-US" sz="2600" b="1" spc="100" dirty="0">
                <a:latin typeface="+mn-lt"/>
                <a:cs typeface="Microsoft Sans Serif"/>
              </a:rPr>
              <a:t>time (Time-Series): </a:t>
            </a:r>
            <a:r>
              <a:rPr lang="en-US" sz="2600" dirty="0">
                <a:latin typeface="+mn-lt"/>
              </a:rPr>
              <a:t>Focused on data evolving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over time</a:t>
            </a:r>
            <a:endParaRPr lang="en-US" sz="2600" dirty="0">
              <a:solidFill>
                <a:srgbClr val="C00000"/>
              </a:solidFill>
              <a:latin typeface="+mn-lt"/>
              <a:cs typeface="Microsoft Sans Serif"/>
            </a:endParaRPr>
          </a:p>
          <a:p>
            <a:pPr marL="355600" indent="-342900">
              <a:spcBef>
                <a:spcPts val="8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dirty="0">
                <a:latin typeface="+mn-lt"/>
                <a:cs typeface="Microsoft Sans Serif"/>
              </a:rPr>
              <a:t>Comparison </a:t>
            </a:r>
            <a:r>
              <a:rPr lang="en-US" sz="2600" dirty="0">
                <a:latin typeface="+mn-lt"/>
                <a:cs typeface="Microsoft Sans Serif"/>
              </a:rPr>
              <a:t>: </a:t>
            </a:r>
            <a:r>
              <a:rPr lang="en-US" sz="2600" dirty="0">
                <a:latin typeface="+mn-lt"/>
              </a:rPr>
              <a:t>Used to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compare</a:t>
            </a:r>
            <a:r>
              <a:rPr lang="en-US" sz="2600" dirty="0">
                <a:latin typeface="+mn-lt"/>
              </a:rPr>
              <a:t> values across categories or over time.</a:t>
            </a:r>
            <a:endParaRPr lang="en-US" sz="2600" dirty="0">
              <a:latin typeface="+mn-lt"/>
              <a:cs typeface="Microsoft Sans Serif"/>
            </a:endParaRPr>
          </a:p>
          <a:p>
            <a:pPr marL="355600" indent="-342900">
              <a:spcBef>
                <a:spcPts val="7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spc="45" dirty="0">
                <a:latin typeface="+mn-lt"/>
                <a:cs typeface="Microsoft Sans Serif"/>
              </a:rPr>
              <a:t>C</a:t>
            </a:r>
            <a:r>
              <a:rPr sz="2600" b="1" spc="45" dirty="0">
                <a:latin typeface="+mn-lt"/>
                <a:cs typeface="Microsoft Sans Serif"/>
              </a:rPr>
              <a:t>omposition</a:t>
            </a:r>
            <a:r>
              <a:rPr lang="en-US" sz="2600" spc="45" dirty="0">
                <a:latin typeface="+mn-lt"/>
                <a:cs typeface="Microsoft Sans Serif"/>
              </a:rPr>
              <a:t>: </a:t>
            </a:r>
            <a:r>
              <a:rPr lang="en-US" sz="2600" dirty="0">
                <a:latin typeface="+mn-lt"/>
              </a:rPr>
              <a:t>Used to display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parts</a:t>
            </a:r>
            <a:r>
              <a:rPr lang="en-US" sz="2600" dirty="0">
                <a:latin typeface="+mn-lt"/>
              </a:rPr>
              <a:t> of a whole</a:t>
            </a:r>
            <a:endParaRPr sz="2600" dirty="0">
              <a:latin typeface="+mn-lt"/>
              <a:cs typeface="Microsoft Sans Serif"/>
            </a:endParaRPr>
          </a:p>
          <a:p>
            <a:pPr marL="355600" indent="-342900">
              <a:spcBef>
                <a:spcPts val="7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spc="50" dirty="0">
                <a:latin typeface="+mn-lt"/>
                <a:cs typeface="Microsoft Sans Serif"/>
              </a:rPr>
              <a:t>F</a:t>
            </a:r>
            <a:r>
              <a:rPr sz="2600" b="1" spc="90" dirty="0">
                <a:latin typeface="+mn-lt"/>
                <a:cs typeface="Microsoft Sans Serif"/>
              </a:rPr>
              <a:t>lows</a:t>
            </a:r>
            <a:r>
              <a:rPr sz="2600" b="1" spc="-90" dirty="0">
                <a:latin typeface="+mn-lt"/>
                <a:cs typeface="Microsoft Sans Serif"/>
              </a:rPr>
              <a:t> </a:t>
            </a:r>
            <a:r>
              <a:rPr sz="2600" b="1" dirty="0">
                <a:latin typeface="+mn-lt"/>
                <a:cs typeface="Microsoft Sans Serif"/>
              </a:rPr>
              <a:t>and</a:t>
            </a:r>
            <a:r>
              <a:rPr sz="2600" b="1" spc="-100" dirty="0">
                <a:latin typeface="+mn-lt"/>
                <a:cs typeface="Microsoft Sans Serif"/>
              </a:rPr>
              <a:t> </a:t>
            </a:r>
            <a:r>
              <a:rPr sz="2600" b="1" spc="-10" dirty="0">
                <a:latin typeface="+mn-lt"/>
                <a:cs typeface="Microsoft Sans Serif"/>
              </a:rPr>
              <a:t>processes</a:t>
            </a:r>
            <a:r>
              <a:rPr lang="en-US" sz="2600" spc="-10" dirty="0">
                <a:latin typeface="+mn-lt"/>
                <a:cs typeface="Microsoft Sans Serif"/>
              </a:rPr>
              <a:t>: Used to display </a:t>
            </a:r>
            <a:r>
              <a:rPr lang="en-US" sz="2600" spc="-10" dirty="0">
                <a:solidFill>
                  <a:srgbClr val="C00000"/>
                </a:solidFill>
                <a:latin typeface="+mn-lt"/>
                <a:cs typeface="Microsoft Sans Serif"/>
              </a:rPr>
              <a:t>flows</a:t>
            </a:r>
            <a:r>
              <a:rPr lang="en-US" sz="2600" spc="-10" dirty="0">
                <a:latin typeface="+mn-lt"/>
                <a:cs typeface="Microsoft Sans Serif"/>
              </a:rPr>
              <a:t> between stages or categories</a:t>
            </a:r>
            <a:endParaRPr sz="2600" dirty="0">
              <a:latin typeface="+mn-lt"/>
              <a:cs typeface="Microsoft Sans Serif"/>
            </a:endParaRPr>
          </a:p>
          <a:p>
            <a:pPr marL="355600" indent="-342900">
              <a:spcBef>
                <a:spcPts val="7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b="1" dirty="0">
                <a:latin typeface="+mn-lt"/>
                <a:cs typeface="Microsoft Sans Serif"/>
              </a:rPr>
              <a:t>G</a:t>
            </a:r>
            <a:r>
              <a:rPr sz="2600" b="1" dirty="0">
                <a:latin typeface="+mn-lt"/>
                <a:cs typeface="Microsoft Sans Serif"/>
              </a:rPr>
              <a:t>eographical</a:t>
            </a:r>
            <a:r>
              <a:rPr lang="en-US" sz="2600" b="1" spc="55" dirty="0">
                <a:latin typeface="+mn-lt"/>
                <a:cs typeface="Microsoft Sans Serif"/>
              </a:rPr>
              <a:t> </a:t>
            </a:r>
            <a:r>
              <a:rPr lang="en-US" sz="2600" b="1" spc="-20" dirty="0">
                <a:latin typeface="+mn-lt"/>
                <a:cs typeface="Microsoft Sans Serif"/>
              </a:rPr>
              <a:t>data</a:t>
            </a:r>
            <a:r>
              <a:rPr lang="en-US" sz="2600" spc="-20" dirty="0">
                <a:latin typeface="+mn-lt"/>
                <a:cs typeface="Microsoft Sans Serif"/>
              </a:rPr>
              <a:t>: </a:t>
            </a:r>
            <a:r>
              <a:rPr lang="en-US" sz="2600" dirty="0">
                <a:latin typeface="+mn-lt"/>
              </a:rPr>
              <a:t>Used for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mapping</a:t>
            </a:r>
            <a:r>
              <a:rPr lang="en-US" sz="2600" dirty="0">
                <a:latin typeface="+mn-lt"/>
              </a:rPr>
              <a:t> data</a:t>
            </a:r>
          </a:p>
          <a:p>
            <a:pPr marL="355600" indent="-342900">
              <a:spcBef>
                <a:spcPts val="7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</a:tabLst>
            </a:pPr>
            <a:r>
              <a:rPr lang="en-US" sz="2600" dirty="0">
                <a:latin typeface="+mn-lt"/>
                <a:cs typeface="Microsoft Sans Serif"/>
              </a:rPr>
              <a:t>…</a:t>
            </a:r>
            <a:endParaRPr sz="2600" dirty="0">
              <a:latin typeface="+mn-lt"/>
              <a:cs typeface="Microsoft Sans 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AD4E9-E525-C990-09CC-0E684156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570" y="4525656"/>
            <a:ext cx="3265104" cy="2269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3930C-A364-F7D3-6E83-7A6C8FE031DC}"/>
              </a:ext>
            </a:extLst>
          </p:cNvPr>
          <p:cNvSpPr txBox="1"/>
          <p:nvPr/>
        </p:nvSpPr>
        <p:spPr>
          <a:xfrm>
            <a:off x="10846674" y="6488668"/>
            <a:ext cx="11771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tapclicks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1977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A9F9-B83B-045B-663B-62B3FD04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ea typeface="新細明體" charset="-120"/>
              </a:rPr>
              <a:t>Characteristics of Transactional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9A64D-0ED6-6975-D183-F53DA71FC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13624"/>
            <a:ext cx="10683656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Sparse</a:t>
            </a:r>
            <a:r>
              <a:rPr lang="en-US" sz="2400" dirty="0"/>
              <a:t>: The data is often </a:t>
            </a:r>
            <a:r>
              <a:rPr lang="en-US" sz="2400" dirty="0">
                <a:solidFill>
                  <a:srgbClr val="C00000"/>
                </a:solidFill>
              </a:rPr>
              <a:t>sparse</a:t>
            </a:r>
            <a:r>
              <a:rPr lang="en-US" sz="2400" dirty="0"/>
              <a:t> (many items are </a:t>
            </a:r>
            <a:r>
              <a:rPr lang="en-US" sz="2400" dirty="0">
                <a:solidFill>
                  <a:srgbClr val="C00000"/>
                </a:solidFill>
              </a:rPr>
              <a:t>not present</a:t>
            </a:r>
            <a:r>
              <a:rPr lang="en-US" sz="2400" dirty="0"/>
              <a:t> in most transactions)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Categorical</a:t>
            </a:r>
            <a:r>
              <a:rPr lang="en-US" sz="2400" dirty="0"/>
              <a:t>: Items are usually </a:t>
            </a:r>
            <a:r>
              <a:rPr lang="en-US" sz="2400" dirty="0">
                <a:solidFill>
                  <a:srgbClr val="C00000"/>
                </a:solidFill>
              </a:rPr>
              <a:t>categorical</a:t>
            </a:r>
            <a:r>
              <a:rPr lang="en-US" sz="2400" dirty="0"/>
              <a:t> (not numerical).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 Explicit Order</a:t>
            </a:r>
            <a:r>
              <a:rPr lang="en-US" sz="2400" dirty="0"/>
              <a:t>: Transactions are treated as </a:t>
            </a:r>
            <a:r>
              <a:rPr lang="en-US" sz="2400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 sets of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 Time Dependency</a:t>
            </a:r>
            <a:r>
              <a:rPr lang="en-US" sz="2400" dirty="0"/>
              <a:t>: The </a:t>
            </a:r>
            <a:r>
              <a:rPr lang="en-US" sz="2400" dirty="0">
                <a:solidFill>
                  <a:srgbClr val="C00000"/>
                </a:solidFill>
              </a:rPr>
              <a:t>temporal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sequence </a:t>
            </a:r>
            <a:r>
              <a:rPr lang="en-US" sz="2400" dirty="0"/>
              <a:t>of items is </a:t>
            </a:r>
            <a:r>
              <a:rPr lang="en-US" sz="2400" dirty="0">
                <a:solidFill>
                  <a:srgbClr val="C00000"/>
                </a:solidFill>
              </a:rPr>
              <a:t>not considered </a:t>
            </a:r>
            <a:r>
              <a:rPr lang="en-US" sz="2400" dirty="0"/>
              <a:t>(but time can be encoded as an item)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18041-8DE9-A859-FBB4-A4A18BDA901B}"/>
              </a:ext>
            </a:extLst>
          </p:cNvPr>
          <p:cNvSpPr txBox="1"/>
          <p:nvPr/>
        </p:nvSpPr>
        <p:spPr>
          <a:xfrm>
            <a:off x="980162" y="4184551"/>
            <a:ext cx="61711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Binary Representation</a:t>
            </a:r>
            <a:r>
              <a:rPr lang="en-US" sz="2400" dirty="0"/>
              <a:t>: A common way to store transactions is a </a:t>
            </a:r>
            <a:r>
              <a:rPr lang="en-US" sz="2400" dirty="0">
                <a:solidFill>
                  <a:srgbClr val="C00000"/>
                </a:solidFill>
              </a:rPr>
              <a:t>binary matrix</a:t>
            </a:r>
            <a:r>
              <a:rPr lang="en-US" sz="2400" dirty="0"/>
              <a:t>, where: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Rows</a:t>
            </a:r>
            <a:r>
              <a:rPr lang="en-US" sz="2400" dirty="0"/>
              <a:t> represent </a:t>
            </a:r>
            <a:r>
              <a:rPr lang="en-US" sz="2400" dirty="0">
                <a:solidFill>
                  <a:srgbClr val="C00000"/>
                </a:solidFill>
              </a:rPr>
              <a:t>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Columns</a:t>
            </a:r>
            <a:r>
              <a:rPr lang="en-US" sz="2400" dirty="0"/>
              <a:t> represent </a:t>
            </a:r>
            <a:r>
              <a:rPr lang="en-US" sz="2400" dirty="0">
                <a:solidFill>
                  <a:srgbClr val="C00000"/>
                </a:solidFill>
              </a:rPr>
              <a:t>items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cell is 1  (or </a:t>
            </a:r>
            <a:r>
              <a:rPr lang="en-US" sz="2400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) if the </a:t>
            </a:r>
            <a:r>
              <a:rPr lang="en-US" sz="2400" dirty="0">
                <a:solidFill>
                  <a:srgbClr val="C00000"/>
                </a:solidFill>
              </a:rPr>
              <a:t>item</a:t>
            </a:r>
            <a:r>
              <a:rPr lang="en-US" sz="2400" dirty="0"/>
              <a:t> is in the transaction, otherwise 0 (or False).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68D8CD-3C07-50EB-66E9-D5F244966BED}"/>
              </a:ext>
            </a:extLst>
          </p:cNvPr>
          <p:cNvGraphicFramePr>
            <a:graphicFrameLocks noGrp="1"/>
          </p:cNvGraphicFramePr>
          <p:nvPr/>
        </p:nvGraphicFramePr>
        <p:xfrm>
          <a:off x="7319376" y="5214412"/>
          <a:ext cx="4550288" cy="150110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353854">
                  <a:extLst>
                    <a:ext uri="{9D8B030D-6E8A-4147-A177-3AD203B41FA5}">
                      <a16:colId xmlns:a16="http://schemas.microsoft.com/office/drawing/2014/main" val="770781839"/>
                    </a:ext>
                  </a:extLst>
                </a:gridCol>
                <a:gridCol w="921290">
                  <a:extLst>
                    <a:ext uri="{9D8B030D-6E8A-4147-A177-3AD203B41FA5}">
                      <a16:colId xmlns:a16="http://schemas.microsoft.com/office/drawing/2014/main" val="3133950283"/>
                    </a:ext>
                  </a:extLst>
                </a:gridCol>
                <a:gridCol w="1137572">
                  <a:extLst>
                    <a:ext uri="{9D8B030D-6E8A-4147-A177-3AD203B41FA5}">
                      <a16:colId xmlns:a16="http://schemas.microsoft.com/office/drawing/2014/main" val="736799955"/>
                    </a:ext>
                  </a:extLst>
                </a:gridCol>
                <a:gridCol w="1137572">
                  <a:extLst>
                    <a:ext uri="{9D8B030D-6E8A-4147-A177-3AD203B41FA5}">
                      <a16:colId xmlns:a16="http://schemas.microsoft.com/office/drawing/2014/main" val="1428316619"/>
                    </a:ext>
                  </a:extLst>
                </a:gridCol>
              </a:tblGrid>
              <a:tr h="375275">
                <a:tc>
                  <a:txBody>
                    <a:bodyPr/>
                    <a:lstStyle/>
                    <a:p>
                      <a:r>
                        <a:rPr lang="en-US" b="1" dirty="0"/>
                        <a:t>Transaction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Eggs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476668"/>
                  </a:ext>
                </a:extLst>
              </a:tr>
              <a:tr h="375275">
                <a:tc>
                  <a:txBody>
                    <a:bodyPr/>
                    <a:lstStyle/>
                    <a:p>
                      <a:r>
                        <a:rPr lang="en-US" b="1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867850"/>
                  </a:ext>
                </a:extLst>
              </a:tr>
              <a:tr h="375275">
                <a:tc>
                  <a:txBody>
                    <a:bodyPr/>
                    <a:lstStyle/>
                    <a:p>
                      <a:r>
                        <a:rPr lang="en-US" b="1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737007"/>
                  </a:ext>
                </a:extLst>
              </a:tr>
              <a:tr h="375275">
                <a:tc>
                  <a:txBody>
                    <a:bodyPr/>
                    <a:lstStyle/>
                    <a:p>
                      <a:r>
                        <a:rPr lang="en-US" b="1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89283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207B8DB-8D7C-82F9-7014-6E3652B46299}"/>
              </a:ext>
            </a:extLst>
          </p:cNvPr>
          <p:cNvGraphicFramePr>
            <a:graphicFrameLocks/>
          </p:cNvGraphicFramePr>
          <p:nvPr/>
        </p:nvGraphicFramePr>
        <p:xfrm>
          <a:off x="9784290" y="3776442"/>
          <a:ext cx="2115645" cy="91440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487262">
                  <a:extLst>
                    <a:ext uri="{9D8B030D-6E8A-4147-A177-3AD203B41FA5}">
                      <a16:colId xmlns:a16="http://schemas.microsoft.com/office/drawing/2014/main" val="906292504"/>
                    </a:ext>
                  </a:extLst>
                </a:gridCol>
                <a:gridCol w="1628383">
                  <a:extLst>
                    <a:ext uri="{9D8B030D-6E8A-4147-A177-3AD203B41FA5}">
                      <a16:colId xmlns:a16="http://schemas.microsoft.com/office/drawing/2014/main" val="831070523"/>
                    </a:ext>
                  </a:extLst>
                </a:gridCol>
              </a:tblGrid>
              <a:tr h="210598">
                <a:tc>
                  <a:txBody>
                    <a:bodyPr/>
                    <a:lstStyle/>
                    <a:p>
                      <a:r>
                        <a:rPr lang="en-US" sz="1400" b="1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{Milk, Bread}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613350"/>
                  </a:ext>
                </a:extLst>
              </a:tr>
              <a:tr h="210598">
                <a:tc>
                  <a:txBody>
                    <a:bodyPr/>
                    <a:lstStyle/>
                    <a:p>
                      <a:r>
                        <a:rPr lang="en-US" sz="1400" b="1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{Bread}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222654"/>
                  </a:ext>
                </a:extLst>
              </a:tr>
              <a:tr h="210598">
                <a:tc>
                  <a:txBody>
                    <a:bodyPr/>
                    <a:lstStyle/>
                    <a:p>
                      <a:r>
                        <a:rPr lang="en-US" sz="1400" b="1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{Milk. Egg}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223230"/>
                  </a:ext>
                </a:extLst>
              </a:tr>
            </a:tbl>
          </a:graphicData>
        </a:graphic>
      </p:graphicFrame>
      <p:sp>
        <p:nvSpPr>
          <p:cNvPr id="8" name="Arrow: Bent 7">
            <a:extLst>
              <a:ext uri="{FF2B5EF4-FFF2-40B4-BE49-F238E27FC236}">
                <a16:creationId xmlns:a16="http://schemas.microsoft.com/office/drawing/2014/main" id="{4DDE3E63-8ADE-8D57-584B-D4028B1F4348}"/>
              </a:ext>
            </a:extLst>
          </p:cNvPr>
          <p:cNvSpPr/>
          <p:nvPr/>
        </p:nvSpPr>
        <p:spPr>
          <a:xfrm rot="5400000" flipV="1">
            <a:off x="8789517" y="4227538"/>
            <a:ext cx="914398" cy="73903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40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08398" y="1467469"/>
            <a:ext cx="6995078" cy="172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98245" algn="l"/>
              </a:tabLst>
            </a:pPr>
            <a:r>
              <a:rPr sz="2400" b="1" spc="5" dirty="0">
                <a:latin typeface="+mn-lt"/>
                <a:cs typeface="Arial"/>
              </a:rPr>
              <a:t>Scatter</a:t>
            </a:r>
            <a:r>
              <a:rPr sz="2400" b="1" spc="175" dirty="0">
                <a:latin typeface="+mn-lt"/>
                <a:cs typeface="Arial"/>
              </a:rPr>
              <a:t> </a:t>
            </a:r>
            <a:r>
              <a:rPr sz="2400" b="1" spc="-10" dirty="0">
                <a:latin typeface="+mn-lt"/>
                <a:cs typeface="Arial"/>
              </a:rPr>
              <a:t>plot</a:t>
            </a:r>
            <a:r>
              <a:rPr sz="2400" b="1" dirty="0">
                <a:latin typeface="+mn-lt"/>
                <a:cs typeface="Arial"/>
              </a:rPr>
              <a:t>	</a:t>
            </a:r>
            <a:r>
              <a:rPr lang="en-US" sz="2400" b="1" spc="780" dirty="0">
                <a:latin typeface="+mn-lt"/>
                <a:cs typeface="Times New Roman"/>
              </a:rPr>
              <a:t> </a:t>
            </a:r>
            <a:endParaRPr sz="2400" dirty="0">
              <a:latin typeface="+mn-lt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2400" spc="50" dirty="0">
                <a:latin typeface="+mn-lt"/>
                <a:cs typeface="Times New Roman"/>
              </a:rPr>
              <a:t>Standard</a:t>
            </a:r>
            <a:r>
              <a:rPr sz="2400" spc="25" dirty="0">
                <a:latin typeface="+mn-lt"/>
                <a:cs typeface="Times New Roman"/>
              </a:rPr>
              <a:t> </a:t>
            </a:r>
            <a:r>
              <a:rPr sz="2400" spc="45" dirty="0">
                <a:latin typeface="+mn-lt"/>
                <a:cs typeface="Times New Roman"/>
              </a:rPr>
              <a:t>chart</a:t>
            </a:r>
            <a:r>
              <a:rPr sz="2400" spc="10" dirty="0">
                <a:latin typeface="+mn-lt"/>
                <a:cs typeface="Times New Roman"/>
              </a:rPr>
              <a:t> </a:t>
            </a:r>
            <a:r>
              <a:rPr sz="2400" spc="75" dirty="0">
                <a:latin typeface="+mn-lt"/>
                <a:cs typeface="Times New Roman"/>
              </a:rPr>
              <a:t>type</a:t>
            </a:r>
            <a:r>
              <a:rPr sz="2400" spc="-90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for</a:t>
            </a:r>
            <a:r>
              <a:rPr sz="2400" spc="-35" dirty="0">
                <a:latin typeface="+mn-lt"/>
                <a:cs typeface="Times New Roman"/>
              </a:rPr>
              <a:t> </a:t>
            </a:r>
            <a:r>
              <a:rPr sz="2400" spc="-140" dirty="0">
                <a:latin typeface="+mn-lt"/>
                <a:cs typeface="Times New Roman"/>
              </a:rPr>
              <a:t>s</a:t>
            </a:r>
            <a:r>
              <a:rPr sz="2400" spc="45" dirty="0">
                <a:latin typeface="+mn-lt"/>
                <a:cs typeface="Times New Roman"/>
              </a:rPr>
              <a:t>howing</a:t>
            </a:r>
            <a:r>
              <a:rPr sz="2400" spc="-45" dirty="0">
                <a:latin typeface="+mn-lt"/>
                <a:cs typeface="Times New Roman"/>
              </a:rPr>
              <a:t> </a:t>
            </a:r>
            <a:r>
              <a:rPr sz="2400" spc="30" dirty="0">
                <a:latin typeface="+mn-lt"/>
                <a:cs typeface="Times New Roman"/>
              </a:rPr>
              <a:t>relationships</a:t>
            </a:r>
            <a:r>
              <a:rPr sz="2400" spc="90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between</a:t>
            </a:r>
            <a:r>
              <a:rPr sz="2400" spc="30" dirty="0">
                <a:latin typeface="+mn-lt"/>
                <a:cs typeface="Times New Roman"/>
              </a:rPr>
              <a:t> </a:t>
            </a:r>
            <a:r>
              <a:rPr sz="2400" spc="60" dirty="0">
                <a:solidFill>
                  <a:srgbClr val="C00000"/>
                </a:solidFill>
                <a:latin typeface="+mn-lt"/>
                <a:cs typeface="Times New Roman"/>
              </a:rPr>
              <a:t>numeric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va</a:t>
            </a:r>
            <a:r>
              <a:rPr sz="2400" spc="30" dirty="0">
                <a:latin typeface="+mn-lt"/>
                <a:cs typeface="Times New Roman"/>
              </a:rPr>
              <a:t>r</a:t>
            </a:r>
            <a:r>
              <a:rPr sz="2400" spc="40" dirty="0">
                <a:latin typeface="+mn-lt"/>
                <a:cs typeface="Times New Roman"/>
              </a:rPr>
              <a:t>ia</a:t>
            </a:r>
            <a:r>
              <a:rPr sz="2400" spc="-35" dirty="0">
                <a:latin typeface="+mn-lt"/>
                <a:cs typeface="Times New Roman"/>
              </a:rPr>
              <a:t>b</a:t>
            </a:r>
            <a:r>
              <a:rPr sz="2400" spc="20" dirty="0">
                <a:latin typeface="+mn-lt"/>
                <a:cs typeface="Times New Roman"/>
              </a:rPr>
              <a:t>le</a:t>
            </a:r>
            <a:r>
              <a:rPr sz="2400" spc="114" dirty="0">
                <a:latin typeface="+mn-lt"/>
                <a:cs typeface="Times New Roman"/>
              </a:rPr>
              <a:t>s</a:t>
            </a:r>
            <a:r>
              <a:rPr sz="2400" spc="-35" dirty="0">
                <a:latin typeface="+mn-lt"/>
                <a:cs typeface="Times New Roman"/>
              </a:rPr>
              <a:t>.</a:t>
            </a:r>
            <a:r>
              <a:rPr sz="2400" spc="-220" dirty="0">
                <a:latin typeface="+mn-lt"/>
                <a:cs typeface="Times New Roman"/>
              </a:rPr>
              <a:t> </a:t>
            </a:r>
            <a:r>
              <a:rPr sz="2400" dirty="0">
                <a:latin typeface="+mn-lt"/>
                <a:cs typeface="Times New Roman"/>
              </a:rPr>
              <a:t>Each</a:t>
            </a:r>
            <a:r>
              <a:rPr sz="2400" spc="5" dirty="0">
                <a:latin typeface="+mn-lt"/>
                <a:cs typeface="Times New Roman"/>
              </a:rPr>
              <a:t> </a:t>
            </a:r>
            <a:r>
              <a:rPr sz="2400" spc="45" dirty="0">
                <a:latin typeface="+mn-lt"/>
                <a:cs typeface="Times New Roman"/>
              </a:rPr>
              <a:t>p</a:t>
            </a:r>
            <a:r>
              <a:rPr sz="2400" spc="-25" dirty="0">
                <a:latin typeface="+mn-lt"/>
                <a:cs typeface="Times New Roman"/>
              </a:rPr>
              <a:t>o</a:t>
            </a:r>
            <a:r>
              <a:rPr sz="2400" spc="55" dirty="0">
                <a:latin typeface="+mn-lt"/>
                <a:cs typeface="Times New Roman"/>
              </a:rPr>
              <a:t>in</a:t>
            </a:r>
            <a:r>
              <a:rPr sz="2400" spc="190" dirty="0">
                <a:latin typeface="+mn-lt"/>
                <a:cs typeface="Times New Roman"/>
              </a:rPr>
              <a:t>t</a:t>
            </a:r>
            <a:r>
              <a:rPr sz="2400" spc="35" dirty="0">
                <a:latin typeface="+mn-lt"/>
                <a:cs typeface="Times New Roman"/>
              </a:rPr>
              <a:t>'</a:t>
            </a:r>
            <a:r>
              <a:rPr sz="2400" spc="-15" dirty="0">
                <a:latin typeface="+mn-lt"/>
                <a:cs typeface="Times New Roman"/>
              </a:rPr>
              <a:t>s</a:t>
            </a:r>
            <a:r>
              <a:rPr sz="2400" spc="-130" dirty="0">
                <a:latin typeface="+mn-lt"/>
                <a:cs typeface="Times New Roman"/>
              </a:rPr>
              <a:t> </a:t>
            </a:r>
            <a:r>
              <a:rPr sz="2400" spc="5" dirty="0">
                <a:latin typeface="+mn-lt"/>
                <a:cs typeface="Times New Roman"/>
              </a:rPr>
              <a:t>positi</a:t>
            </a:r>
            <a:r>
              <a:rPr sz="2400" spc="10" dirty="0">
                <a:latin typeface="+mn-lt"/>
                <a:cs typeface="Times New Roman"/>
              </a:rPr>
              <a:t>o</a:t>
            </a:r>
            <a:r>
              <a:rPr sz="2400" spc="114" dirty="0">
                <a:latin typeface="+mn-lt"/>
                <a:cs typeface="Times New Roman"/>
              </a:rPr>
              <a:t>n</a:t>
            </a:r>
            <a:r>
              <a:rPr sz="2400" spc="-10" dirty="0">
                <a:latin typeface="+mn-lt"/>
                <a:cs typeface="Times New Roman"/>
              </a:rPr>
              <a:t> </a:t>
            </a:r>
            <a:r>
              <a:rPr sz="2400" spc="70" dirty="0">
                <a:latin typeface="+mn-lt"/>
                <a:cs typeface="Times New Roman"/>
              </a:rPr>
              <a:t>on</a:t>
            </a:r>
            <a:r>
              <a:rPr sz="2400" spc="-55" dirty="0">
                <a:latin typeface="+mn-lt"/>
                <a:cs typeface="Times New Roman"/>
              </a:rPr>
              <a:t> </a:t>
            </a:r>
            <a:r>
              <a:rPr lang="en-US" sz="2400" spc="85" dirty="0">
                <a:latin typeface="+mn-lt"/>
                <a:cs typeface="Times New Roman"/>
              </a:rPr>
              <a:t>an </a:t>
            </a:r>
            <a:r>
              <a:rPr sz="2400" spc="75" dirty="0">
                <a:solidFill>
                  <a:srgbClr val="C00000"/>
                </a:solidFill>
                <a:latin typeface="+mn-lt"/>
                <a:cs typeface="Times New Roman"/>
              </a:rPr>
              <a:t>ax</a:t>
            </a:r>
            <a:r>
              <a:rPr lang="en-US" sz="2400" spc="25" dirty="0">
                <a:solidFill>
                  <a:srgbClr val="C00000"/>
                </a:solidFill>
                <a:latin typeface="+mn-lt"/>
                <a:cs typeface="Times New Roman"/>
              </a:rPr>
              <a:t>i</a:t>
            </a:r>
            <a:r>
              <a:rPr sz="2400" spc="-15" dirty="0">
                <a:solidFill>
                  <a:srgbClr val="C00000"/>
                </a:solidFill>
                <a:latin typeface="+mn-lt"/>
                <a:cs typeface="Times New Roman"/>
              </a:rPr>
              <a:t>s</a:t>
            </a:r>
            <a:r>
              <a:rPr sz="2400" spc="-11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25" dirty="0">
                <a:latin typeface="+mn-lt"/>
                <a:cs typeface="Times New Roman"/>
              </a:rPr>
              <a:t>indicate</a:t>
            </a:r>
            <a:r>
              <a:rPr sz="2400" spc="15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value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70" dirty="0">
                <a:latin typeface="+mn-lt"/>
                <a:cs typeface="Times New Roman"/>
              </a:rPr>
              <a:t>on</a:t>
            </a:r>
            <a:r>
              <a:rPr sz="2400" spc="-125" dirty="0">
                <a:latin typeface="+mn-lt"/>
                <a:cs typeface="Times New Roman"/>
              </a:rPr>
              <a:t> </a:t>
            </a:r>
            <a:r>
              <a:rPr sz="2400" spc="105" dirty="0">
                <a:latin typeface="+mn-lt"/>
                <a:cs typeface="Times New Roman"/>
              </a:rPr>
              <a:t>the</a:t>
            </a:r>
            <a:r>
              <a:rPr sz="2400" spc="-105" dirty="0">
                <a:latin typeface="+mn-lt"/>
                <a:cs typeface="Times New Roman"/>
              </a:rPr>
              <a:t> </a:t>
            </a:r>
            <a:r>
              <a:rPr sz="2400" spc="85" dirty="0">
                <a:solidFill>
                  <a:srgbClr val="C00000"/>
                </a:solidFill>
                <a:latin typeface="+mn-lt"/>
                <a:cs typeface="Times New Roman"/>
              </a:rPr>
              <a:t>a</a:t>
            </a:r>
            <a:r>
              <a:rPr sz="2400" spc="-15" dirty="0">
                <a:solidFill>
                  <a:srgbClr val="C00000"/>
                </a:solidFill>
                <a:latin typeface="+mn-lt"/>
                <a:cs typeface="Times New Roman"/>
              </a:rPr>
              <a:t>s</a:t>
            </a:r>
            <a:r>
              <a:rPr sz="2400" spc="20" dirty="0">
                <a:solidFill>
                  <a:srgbClr val="C00000"/>
                </a:solidFill>
                <a:latin typeface="+mn-lt"/>
                <a:cs typeface="Times New Roman"/>
              </a:rPr>
              <a:t>sociated</a:t>
            </a:r>
            <a:r>
              <a:rPr sz="2400" spc="1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30" dirty="0">
                <a:solidFill>
                  <a:srgbClr val="C00000"/>
                </a:solidFill>
                <a:latin typeface="+mn-lt"/>
                <a:cs typeface="Times New Roman"/>
              </a:rPr>
              <a:t>variabl</a:t>
            </a:r>
            <a:r>
              <a:rPr sz="2400" spc="170" dirty="0">
                <a:solidFill>
                  <a:srgbClr val="C00000"/>
                </a:solidFill>
                <a:latin typeface="+mn-lt"/>
                <a:cs typeface="Times New Roman"/>
              </a:rPr>
              <a:t>e</a:t>
            </a:r>
            <a:r>
              <a:rPr sz="2400" spc="-35" dirty="0">
                <a:latin typeface="+mn-lt"/>
                <a:cs typeface="Times New Roman"/>
              </a:rPr>
              <a:t>.</a:t>
            </a:r>
            <a:endParaRPr lang="en-US" sz="2400" spc="-35" dirty="0">
              <a:latin typeface="+mn-lt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/>
              </a:rPr>
              <a:t>Data objects are plotted as a point in a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imes New Roman"/>
              </a:rPr>
              <a:t>2d</a:t>
            </a:r>
            <a:r>
              <a:rPr lang="en-US" sz="2400" dirty="0">
                <a:latin typeface="+mn-lt"/>
                <a:cs typeface="Times New Roman"/>
              </a:rPr>
              <a:t> /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imes New Roman"/>
              </a:rPr>
              <a:t>3d</a:t>
            </a:r>
            <a:r>
              <a:rPr lang="en-US" sz="2400" dirty="0">
                <a:latin typeface="+mn-lt"/>
                <a:cs typeface="Times New Roman"/>
              </a:rPr>
              <a:t>-plane</a:t>
            </a:r>
            <a:endParaRPr sz="2400" dirty="0">
              <a:latin typeface="+mn-lt"/>
              <a:cs typeface="Times New Roman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424994C2-6C15-CC3D-C0D6-9C174CBA3F45}"/>
              </a:ext>
            </a:extLst>
          </p:cNvPr>
          <p:cNvSpPr txBox="1">
            <a:spLocks/>
          </p:cNvSpPr>
          <p:nvPr/>
        </p:nvSpPr>
        <p:spPr>
          <a:xfrm>
            <a:off x="1008772" y="530193"/>
            <a:ext cx="10515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Relationship</a:t>
            </a:r>
            <a:endParaRPr lang="en-US" spc="-1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22217D9-2DD7-A9E4-DA18-194E0293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399" y="3514205"/>
            <a:ext cx="338220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Create scatter plot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plt.scatter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(x, y,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color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'blue'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Customizations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plt.xlabel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'X-axis'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plt.ylabel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'Y-axis'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plt.legend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379BA-ABC5-AC29-71C3-69D79526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82" y="4282161"/>
            <a:ext cx="5372990" cy="2554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E2F0A2-9302-7B18-33D2-30738DF97787}"/>
              </a:ext>
            </a:extLst>
          </p:cNvPr>
          <p:cNvSpPr txBox="1"/>
          <p:nvPr/>
        </p:nvSpPr>
        <p:spPr>
          <a:xfrm>
            <a:off x="8345215" y="3836644"/>
            <a:ext cx="184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/>
              </a:rPr>
              <a:t>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FA087-0DB6-4B01-40B7-1311466F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356" y="1114380"/>
            <a:ext cx="2962514" cy="2434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FCFAC5-5CC7-AB5B-2A17-0EB09A90DCC2}"/>
              </a:ext>
            </a:extLst>
          </p:cNvPr>
          <p:cNvSpPr txBox="1"/>
          <p:nvPr/>
        </p:nvSpPr>
        <p:spPr>
          <a:xfrm>
            <a:off x="9012356" y="738283"/>
            <a:ext cx="2512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/>
              </a:rPr>
              <a:t>Association Rule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58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593091" y="1246340"/>
            <a:ext cx="6995378" cy="3104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/>
            <a:r>
              <a:rPr sz="2600" b="1" spc="25" dirty="0">
                <a:latin typeface="+mn-lt"/>
                <a:cs typeface="Arial"/>
              </a:rPr>
              <a:t>H</a:t>
            </a:r>
            <a:r>
              <a:rPr sz="2600" b="1" spc="35" dirty="0">
                <a:latin typeface="+mn-lt"/>
                <a:cs typeface="Arial"/>
              </a:rPr>
              <a:t>eatmap</a:t>
            </a:r>
            <a:r>
              <a:rPr sz="2600" b="1" dirty="0">
                <a:latin typeface="+mn-lt"/>
                <a:cs typeface="Arial"/>
              </a:rPr>
              <a:t>  </a:t>
            </a:r>
            <a:r>
              <a:rPr sz="2600" b="1" spc="-90" dirty="0">
                <a:latin typeface="+mn-lt"/>
                <a:cs typeface="Arial"/>
              </a:rPr>
              <a:t> </a:t>
            </a:r>
            <a:r>
              <a:rPr lang="en-US" sz="2600" b="1" spc="204" dirty="0">
                <a:latin typeface="+mn-lt"/>
                <a:cs typeface="Arial"/>
              </a:rPr>
              <a:t> </a:t>
            </a:r>
            <a:endParaRPr sz="2600" dirty="0">
              <a:latin typeface="+mn-lt"/>
              <a:cs typeface="Arial"/>
            </a:endParaRPr>
          </a:p>
          <a:p>
            <a:pPr marL="4699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2600" spc="-130" dirty="0">
                <a:latin typeface="+mn-lt"/>
                <a:cs typeface="Times New Roman"/>
              </a:rPr>
              <a:t>E</a:t>
            </a:r>
            <a:r>
              <a:rPr sz="2600" spc="60" dirty="0">
                <a:latin typeface="+mn-lt"/>
                <a:cs typeface="Times New Roman"/>
              </a:rPr>
              <a:t>ach</a:t>
            </a:r>
            <a:r>
              <a:rPr sz="2600" spc="-10" dirty="0">
                <a:latin typeface="+mn-lt"/>
                <a:cs typeface="Times New Roman"/>
              </a:rPr>
              <a:t> </a:t>
            </a:r>
            <a:r>
              <a:rPr sz="2600" spc="40" dirty="0">
                <a:latin typeface="+mn-lt"/>
                <a:cs typeface="Times New Roman"/>
              </a:rPr>
              <a:t>axis</a:t>
            </a:r>
            <a:r>
              <a:rPr sz="2600" spc="-150" dirty="0">
                <a:latin typeface="+mn-lt"/>
                <a:cs typeface="Times New Roman"/>
              </a:rPr>
              <a:t> </a:t>
            </a:r>
            <a:r>
              <a:rPr sz="2600" spc="114" dirty="0">
                <a:latin typeface="+mn-lt"/>
                <a:cs typeface="Times New Roman"/>
              </a:rPr>
              <a:t>r</a:t>
            </a:r>
            <a:r>
              <a:rPr sz="2600" spc="45" dirty="0">
                <a:latin typeface="+mn-lt"/>
                <a:cs typeface="Times New Roman"/>
              </a:rPr>
              <a:t>epresents</a:t>
            </a:r>
            <a:r>
              <a:rPr sz="2600" dirty="0">
                <a:latin typeface="+mn-lt"/>
                <a:cs typeface="Times New Roman"/>
              </a:rPr>
              <a:t> </a:t>
            </a:r>
            <a:r>
              <a:rPr sz="2600" spc="35" dirty="0">
                <a:latin typeface="+mn-lt"/>
                <a:cs typeface="Times New Roman"/>
              </a:rPr>
              <a:t>groups</a:t>
            </a:r>
            <a:r>
              <a:rPr sz="2600" spc="-35" dirty="0">
                <a:latin typeface="+mn-lt"/>
                <a:cs typeface="Times New Roman"/>
              </a:rPr>
              <a:t> </a:t>
            </a:r>
            <a:r>
              <a:rPr sz="2600" spc="75" dirty="0">
                <a:latin typeface="+mn-lt"/>
                <a:cs typeface="Times New Roman"/>
              </a:rPr>
              <a:t>or</a:t>
            </a:r>
            <a:r>
              <a:rPr sz="2600" spc="-100" dirty="0">
                <a:latin typeface="+mn-lt"/>
                <a:cs typeface="Times New Roman"/>
              </a:rPr>
              <a:t> </a:t>
            </a:r>
            <a:r>
              <a:rPr sz="2600" spc="35" dirty="0">
                <a:solidFill>
                  <a:srgbClr val="C00000"/>
                </a:solidFill>
                <a:latin typeface="+mn-lt"/>
                <a:cs typeface="Times New Roman"/>
              </a:rPr>
              <a:t>bins</a:t>
            </a:r>
            <a:r>
              <a:rPr sz="2600" spc="-45" dirty="0">
                <a:latin typeface="+mn-lt"/>
                <a:cs typeface="Times New Roman"/>
              </a:rPr>
              <a:t> </a:t>
            </a:r>
            <a:r>
              <a:rPr sz="2600" spc="15" dirty="0">
                <a:latin typeface="+mn-lt"/>
                <a:cs typeface="Times New Roman"/>
              </a:rPr>
              <a:t>o</a:t>
            </a:r>
            <a:r>
              <a:rPr sz="2600" spc="-70" dirty="0">
                <a:latin typeface="+mn-lt"/>
                <a:cs typeface="Times New Roman"/>
              </a:rPr>
              <a:t>f</a:t>
            </a:r>
            <a:r>
              <a:rPr sz="2600" spc="35" dirty="0">
                <a:latin typeface="+mn-lt"/>
                <a:cs typeface="Times New Roman"/>
              </a:rPr>
              <a:t> </a:t>
            </a:r>
            <a:r>
              <a:rPr sz="2600" spc="40" dirty="0">
                <a:latin typeface="+mn-lt"/>
                <a:cs typeface="Times New Roman"/>
              </a:rPr>
              <a:t>values</a:t>
            </a:r>
            <a:r>
              <a:rPr lang="en-US" sz="2600" spc="40" dirty="0">
                <a:latin typeface="+mn-lt"/>
                <a:cs typeface="Times New Roman"/>
              </a:rPr>
              <a:t> </a:t>
            </a:r>
            <a:r>
              <a:rPr lang="en-US" sz="2600" spc="30" dirty="0">
                <a:latin typeface="+mn-lt"/>
                <a:cs typeface="Times New Roman"/>
              </a:rPr>
              <a:t>for</a:t>
            </a:r>
            <a:r>
              <a:rPr lang="en-US" sz="2600" spc="-20" dirty="0">
                <a:latin typeface="+mn-lt"/>
                <a:cs typeface="Times New Roman"/>
              </a:rPr>
              <a:t> </a:t>
            </a:r>
            <a:r>
              <a:rPr lang="en-US" sz="2600" spc="-60" dirty="0">
                <a:latin typeface="+mn-lt"/>
                <a:cs typeface="Times New Roman"/>
              </a:rPr>
              <a:t>o</a:t>
            </a:r>
            <a:r>
              <a:rPr lang="en-US" sz="2600" spc="100" dirty="0">
                <a:latin typeface="+mn-lt"/>
                <a:cs typeface="Times New Roman"/>
              </a:rPr>
              <a:t>ne</a:t>
            </a:r>
            <a:r>
              <a:rPr lang="en-US" sz="2600" spc="-105" dirty="0">
                <a:latin typeface="+mn-lt"/>
                <a:cs typeface="Times New Roman"/>
              </a:rPr>
              <a:t> </a:t>
            </a:r>
            <a:r>
              <a:rPr lang="en-US" sz="2600" spc="15" dirty="0">
                <a:latin typeface="+mn-lt"/>
                <a:cs typeface="Times New Roman"/>
              </a:rPr>
              <a:t>o</a:t>
            </a:r>
            <a:r>
              <a:rPr lang="en-US" sz="2600" spc="-50" dirty="0">
                <a:latin typeface="+mn-lt"/>
                <a:cs typeface="Times New Roman"/>
              </a:rPr>
              <a:t>f</a:t>
            </a:r>
            <a:r>
              <a:rPr lang="en-US" sz="2600" spc="15" dirty="0">
                <a:latin typeface="+mn-lt"/>
                <a:cs typeface="Times New Roman"/>
              </a:rPr>
              <a:t> </a:t>
            </a:r>
            <a:r>
              <a:rPr lang="en-US" sz="2600" spc="110" dirty="0">
                <a:latin typeface="+mn-lt"/>
                <a:cs typeface="Times New Roman"/>
              </a:rPr>
              <a:t>the</a:t>
            </a:r>
            <a:r>
              <a:rPr lang="en-US" sz="2600" spc="-110" dirty="0">
                <a:latin typeface="+mn-lt"/>
                <a:cs typeface="Times New Roman"/>
              </a:rPr>
              <a:t> </a:t>
            </a:r>
            <a:r>
              <a:rPr lang="en-US" sz="2600" spc="30" dirty="0">
                <a:latin typeface="+mn-lt"/>
                <a:cs typeface="Times New Roman"/>
              </a:rPr>
              <a:t>variabl</a:t>
            </a:r>
            <a:r>
              <a:rPr lang="en-US" sz="2600" spc="60" dirty="0">
                <a:latin typeface="+mn-lt"/>
                <a:cs typeface="Times New Roman"/>
              </a:rPr>
              <a:t>e</a:t>
            </a:r>
            <a:r>
              <a:rPr lang="en-US" sz="2600" spc="125" dirty="0">
                <a:latin typeface="+mn-lt"/>
                <a:cs typeface="Times New Roman"/>
              </a:rPr>
              <a:t>s</a:t>
            </a:r>
            <a:r>
              <a:rPr lang="en-US" sz="2600" spc="165" dirty="0">
                <a:latin typeface="+mn-lt"/>
                <a:cs typeface="Times New Roman"/>
              </a:rPr>
              <a:t> </a:t>
            </a:r>
            <a:r>
              <a:rPr lang="en-US" sz="2600" spc="30" dirty="0">
                <a:latin typeface="+mn-lt"/>
                <a:cs typeface="Times New Roman"/>
              </a:rPr>
              <a:t>forming</a:t>
            </a:r>
            <a:r>
              <a:rPr lang="en-US" sz="2600" spc="15" dirty="0">
                <a:latin typeface="+mn-lt"/>
                <a:cs typeface="Times New Roman"/>
              </a:rPr>
              <a:t> </a:t>
            </a:r>
            <a:r>
              <a:rPr lang="en-US" sz="2600" spc="70" dirty="0">
                <a:latin typeface="+mn-lt"/>
                <a:cs typeface="Times New Roman"/>
              </a:rPr>
              <a:t>a</a:t>
            </a:r>
            <a:r>
              <a:rPr lang="en-US" sz="2600" spc="-100" dirty="0">
                <a:latin typeface="+mn-lt"/>
                <a:cs typeface="Times New Roman"/>
              </a:rPr>
              <a:t> </a:t>
            </a:r>
            <a:r>
              <a:rPr lang="en-US" sz="2600" spc="20" dirty="0">
                <a:solidFill>
                  <a:srgbClr val="C00000"/>
                </a:solidFill>
                <a:latin typeface="+mn-lt"/>
                <a:cs typeface="Times New Roman"/>
              </a:rPr>
              <a:t>gri</a:t>
            </a:r>
            <a:r>
              <a:rPr lang="en-US" sz="2600" spc="165" dirty="0">
                <a:solidFill>
                  <a:srgbClr val="C00000"/>
                </a:solidFill>
                <a:latin typeface="+mn-lt"/>
                <a:cs typeface="Times New Roman"/>
              </a:rPr>
              <a:t>d</a:t>
            </a:r>
            <a:r>
              <a:rPr lang="en-US" sz="2600" spc="-40" dirty="0">
                <a:latin typeface="+mn-lt"/>
                <a:cs typeface="Times New Roman"/>
              </a:rPr>
              <a:t>.</a:t>
            </a:r>
            <a:r>
              <a:rPr lang="en-US" sz="2600" spc="-185" dirty="0">
                <a:latin typeface="+mn-lt"/>
                <a:cs typeface="Times New Roman"/>
              </a:rPr>
              <a:t> </a:t>
            </a:r>
          </a:p>
          <a:p>
            <a:pPr marL="4699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spc="-70" dirty="0">
                <a:latin typeface="+mn-lt"/>
                <a:cs typeface="Times New Roman"/>
              </a:rPr>
              <a:t>C</a:t>
            </a:r>
            <a:r>
              <a:rPr lang="en-US" sz="2600" spc="-5" dirty="0">
                <a:latin typeface="+mn-lt"/>
                <a:cs typeface="Times New Roman"/>
              </a:rPr>
              <a:t>ell</a:t>
            </a:r>
            <a:r>
              <a:rPr lang="en-US" sz="2600" spc="-35" dirty="0">
                <a:latin typeface="+mn-lt"/>
                <a:cs typeface="Times New Roman"/>
              </a:rPr>
              <a:t> </a:t>
            </a:r>
            <a:r>
              <a:rPr lang="en-US" sz="2600" spc="10" dirty="0">
                <a:latin typeface="+mn-lt"/>
                <a:cs typeface="Times New Roman"/>
              </a:rPr>
              <a:t>colors</a:t>
            </a:r>
            <a:r>
              <a:rPr lang="en-US" sz="2600" spc="-5" dirty="0">
                <a:latin typeface="+mn-lt"/>
                <a:cs typeface="Times New Roman"/>
              </a:rPr>
              <a:t> </a:t>
            </a:r>
            <a:r>
              <a:rPr lang="en-US" sz="2600" spc="30" dirty="0">
                <a:latin typeface="+mn-lt"/>
                <a:cs typeface="Times New Roman"/>
              </a:rPr>
              <a:t>indicate </a:t>
            </a:r>
            <a:r>
              <a:rPr lang="en-US" sz="2600" spc="60" dirty="0">
                <a:latin typeface="+mn-lt"/>
                <a:cs typeface="Times New Roman"/>
              </a:rPr>
              <a:t>data</a:t>
            </a:r>
            <a:r>
              <a:rPr lang="en-US" sz="2600" spc="-90" dirty="0">
                <a:latin typeface="+mn-lt"/>
                <a:cs typeface="Times New Roman"/>
              </a:rPr>
              <a:t> </a:t>
            </a:r>
            <a:r>
              <a:rPr lang="en-US" sz="2600" spc="60" dirty="0">
                <a:solidFill>
                  <a:srgbClr val="C00000"/>
                </a:solidFill>
                <a:latin typeface="+mn-lt"/>
                <a:cs typeface="Times New Roman"/>
              </a:rPr>
              <a:t>frequency</a:t>
            </a:r>
            <a:r>
              <a:rPr lang="en-US" sz="2600" spc="-25" dirty="0">
                <a:latin typeface="+mn-lt"/>
                <a:cs typeface="Times New Roman"/>
              </a:rPr>
              <a:t>, </a:t>
            </a:r>
            <a:r>
              <a:rPr lang="en-US" sz="2600" spc="-25" dirty="0">
                <a:solidFill>
                  <a:srgbClr val="C00000"/>
                </a:solidFill>
                <a:latin typeface="+mn-lt"/>
                <a:cs typeface="Times New Roman"/>
              </a:rPr>
              <a:t>correlation</a:t>
            </a:r>
            <a:r>
              <a:rPr lang="en-US" sz="2600" spc="-25" dirty="0">
                <a:latin typeface="+mn-lt"/>
                <a:cs typeface="Times New Roman"/>
              </a:rPr>
              <a:t>, </a:t>
            </a:r>
            <a:r>
              <a:rPr lang="en-US" sz="2600" spc="65" dirty="0">
                <a:latin typeface="+mn-lt"/>
                <a:cs typeface="Times New Roman"/>
              </a:rPr>
              <a:t>or</a:t>
            </a:r>
            <a:r>
              <a:rPr lang="en-US" sz="2600" spc="-75" dirty="0">
                <a:latin typeface="+mn-lt"/>
                <a:cs typeface="Times New Roman"/>
              </a:rPr>
              <a:t> </a:t>
            </a:r>
            <a:r>
              <a:rPr lang="en-US" sz="2600" spc="45" dirty="0">
                <a:latin typeface="+mn-lt"/>
                <a:cs typeface="Times New Roman"/>
              </a:rPr>
              <a:t>a</a:t>
            </a:r>
            <a:r>
              <a:rPr lang="en-US" sz="2600" spc="-100" dirty="0">
                <a:latin typeface="+mn-lt"/>
                <a:cs typeface="Times New Roman"/>
              </a:rPr>
              <a:t> </a:t>
            </a:r>
            <a:r>
              <a:rPr lang="en-US" sz="2600" spc="75" dirty="0">
                <a:solidFill>
                  <a:srgbClr val="C00000"/>
                </a:solidFill>
                <a:latin typeface="+mn-lt"/>
                <a:cs typeface="Times New Roman"/>
              </a:rPr>
              <a:t>summary</a:t>
            </a:r>
            <a:r>
              <a:rPr lang="en-US" sz="2600" spc="35" dirty="0">
                <a:latin typeface="+mn-lt"/>
                <a:cs typeface="Times New Roman"/>
              </a:rPr>
              <a:t> </a:t>
            </a:r>
            <a:r>
              <a:rPr lang="en-US" sz="2600" spc="15" dirty="0">
                <a:latin typeface="+mn-lt"/>
                <a:cs typeface="Times New Roman"/>
              </a:rPr>
              <a:t>o</a:t>
            </a:r>
            <a:r>
              <a:rPr lang="en-US" sz="2600" spc="-70" dirty="0">
                <a:latin typeface="+mn-lt"/>
                <a:cs typeface="Times New Roman"/>
              </a:rPr>
              <a:t>f</a:t>
            </a:r>
            <a:r>
              <a:rPr lang="en-US" sz="2600" spc="35" dirty="0">
                <a:latin typeface="+mn-lt"/>
                <a:cs typeface="Times New Roman"/>
              </a:rPr>
              <a:t> </a:t>
            </a:r>
            <a:r>
              <a:rPr lang="en-US" sz="2600" spc="45" dirty="0">
                <a:latin typeface="+mn-lt"/>
                <a:cs typeface="Times New Roman"/>
              </a:rPr>
              <a:t>a</a:t>
            </a:r>
            <a:r>
              <a:rPr lang="en-US" sz="2600" spc="-100" dirty="0">
                <a:latin typeface="+mn-lt"/>
                <a:cs typeface="Times New Roman"/>
              </a:rPr>
              <a:t> </a:t>
            </a:r>
            <a:r>
              <a:rPr lang="en-US" sz="2600" spc="60" dirty="0">
                <a:latin typeface="+mn-lt"/>
                <a:cs typeface="Times New Roman"/>
              </a:rPr>
              <a:t>third</a:t>
            </a:r>
            <a:r>
              <a:rPr lang="en-US" sz="2600" spc="50" dirty="0">
                <a:latin typeface="+mn-lt"/>
                <a:cs typeface="Times New Roman"/>
              </a:rPr>
              <a:t> </a:t>
            </a:r>
            <a:r>
              <a:rPr lang="en-US" sz="2600" spc="45" dirty="0">
                <a:latin typeface="+mn-lt"/>
                <a:cs typeface="Times New Roman"/>
              </a:rPr>
              <a:t>varia</a:t>
            </a:r>
            <a:r>
              <a:rPr lang="en-US" sz="2600" spc="20" dirty="0">
                <a:latin typeface="+mn-lt"/>
                <a:cs typeface="Times New Roman"/>
              </a:rPr>
              <a:t>b</a:t>
            </a:r>
            <a:r>
              <a:rPr lang="en-US" sz="2600" spc="75" dirty="0">
                <a:latin typeface="+mn-lt"/>
                <a:cs typeface="Times New Roman"/>
              </a:rPr>
              <a:t>le</a:t>
            </a:r>
            <a:r>
              <a:rPr lang="en-US" sz="2600" spc="-135" dirty="0">
                <a:latin typeface="+mn-lt"/>
                <a:cs typeface="Times New Roman"/>
              </a:rPr>
              <a:t> </a:t>
            </a:r>
            <a:r>
              <a:rPr lang="en-US" sz="2600" spc="30" dirty="0">
                <a:latin typeface="+mn-lt"/>
                <a:cs typeface="Times New Roman"/>
              </a:rPr>
              <a:t>for</a:t>
            </a:r>
            <a:r>
              <a:rPr lang="en-US" sz="2600" spc="-95" dirty="0">
                <a:latin typeface="+mn-lt"/>
                <a:cs typeface="Times New Roman"/>
              </a:rPr>
              <a:t> </a:t>
            </a:r>
            <a:r>
              <a:rPr lang="en-US" sz="2600" spc="75" dirty="0">
                <a:latin typeface="+mn-lt"/>
                <a:cs typeface="Times New Roman"/>
              </a:rPr>
              <a:t>each</a:t>
            </a:r>
            <a:r>
              <a:rPr lang="en-US" sz="2600" spc="40" dirty="0">
                <a:latin typeface="+mn-lt"/>
                <a:cs typeface="Times New Roman"/>
              </a:rPr>
              <a:t> </a:t>
            </a:r>
            <a:r>
              <a:rPr lang="en-US" sz="2600" spc="50" dirty="0">
                <a:latin typeface="+mn-lt"/>
                <a:cs typeface="Times New Roman"/>
              </a:rPr>
              <a:t>intersection</a:t>
            </a:r>
            <a:r>
              <a:rPr lang="en-US" sz="2600" spc="-20" dirty="0">
                <a:latin typeface="+mn-lt"/>
                <a:cs typeface="Times New Roman"/>
              </a:rPr>
              <a:t> </a:t>
            </a:r>
            <a:r>
              <a:rPr lang="en-US" sz="2600" spc="15" dirty="0">
                <a:latin typeface="+mn-lt"/>
                <a:cs typeface="Times New Roman"/>
              </a:rPr>
              <a:t>o</a:t>
            </a:r>
            <a:r>
              <a:rPr lang="en-US" sz="2600" spc="-50" dirty="0">
                <a:latin typeface="+mn-lt"/>
                <a:cs typeface="Times New Roman"/>
              </a:rPr>
              <a:t>f</a:t>
            </a:r>
            <a:r>
              <a:rPr lang="en-US" sz="2600" spc="15" dirty="0">
                <a:latin typeface="+mn-lt"/>
                <a:cs typeface="Times New Roman"/>
              </a:rPr>
              <a:t> </a:t>
            </a:r>
            <a:r>
              <a:rPr lang="en-US" sz="2600" spc="40" dirty="0">
                <a:latin typeface="+mn-lt"/>
                <a:cs typeface="Times New Roman"/>
              </a:rPr>
              <a:t>axis</a:t>
            </a:r>
            <a:r>
              <a:rPr lang="en-US" sz="2600" spc="-55" dirty="0">
                <a:latin typeface="+mn-lt"/>
                <a:cs typeface="Times New Roman"/>
              </a:rPr>
              <a:t> </a:t>
            </a:r>
            <a:r>
              <a:rPr lang="en-US" sz="2600" spc="30" dirty="0">
                <a:latin typeface="+mn-lt"/>
                <a:cs typeface="Times New Roman"/>
              </a:rPr>
              <a:t>variabl</a:t>
            </a:r>
            <a:r>
              <a:rPr lang="en-US" sz="2600" spc="60" dirty="0">
                <a:latin typeface="+mn-lt"/>
                <a:cs typeface="Times New Roman"/>
              </a:rPr>
              <a:t>e</a:t>
            </a:r>
            <a:r>
              <a:rPr lang="en-US" sz="2600" spc="125" dirty="0">
                <a:latin typeface="+mn-lt"/>
                <a:cs typeface="Times New Roman"/>
              </a:rPr>
              <a:t>s</a:t>
            </a:r>
            <a:r>
              <a:rPr lang="en-US" sz="2600" spc="-40" dirty="0">
                <a:latin typeface="+mn-lt"/>
                <a:cs typeface="Times New Roman"/>
              </a:rPr>
              <a:t>.</a:t>
            </a:r>
            <a:endParaRPr lang="en-US" sz="2600" dirty="0">
              <a:latin typeface="+mn-lt"/>
              <a:cs typeface="Times New Roman"/>
            </a:endParaRPr>
          </a:p>
          <a:p>
            <a:pPr marL="12700" marR="5080">
              <a:lnSpc>
                <a:spcPts val="2400"/>
              </a:lnSpc>
              <a:spcBef>
                <a:spcPts val="45"/>
              </a:spcBef>
            </a:pPr>
            <a:endParaRPr lang="en-US" sz="2600" dirty="0">
              <a:latin typeface="+mn-lt"/>
              <a:cs typeface="Times New Roman"/>
            </a:endParaRPr>
          </a:p>
          <a:p>
            <a:pPr marL="12700" marR="5080">
              <a:lnSpc>
                <a:spcPts val="2400"/>
              </a:lnSpc>
              <a:spcBef>
                <a:spcPts val="45"/>
              </a:spcBef>
            </a:pPr>
            <a:endParaRPr sz="2600" dirty="0">
              <a:latin typeface="+mn-lt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4509" y="5443130"/>
            <a:ext cx="5969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00" spc="20" dirty="0">
                <a:solidFill>
                  <a:srgbClr val="444241"/>
                </a:solidFill>
                <a:latin typeface="Times New Roman"/>
                <a:cs typeface="Times New Roman"/>
              </a:rPr>
              <a:t>1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856BFBAE-B72E-F984-1700-205994D2201D}"/>
              </a:ext>
            </a:extLst>
          </p:cNvPr>
          <p:cNvSpPr txBox="1">
            <a:spLocks/>
          </p:cNvSpPr>
          <p:nvPr/>
        </p:nvSpPr>
        <p:spPr>
          <a:xfrm>
            <a:off x="533400" y="337974"/>
            <a:ext cx="10515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Relationship</a:t>
            </a:r>
            <a:endParaRPr lang="en-US" spc="-1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61E2DC5-2FE4-05ED-41E3-B5D0260D6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29" y="4395942"/>
            <a:ext cx="4488216" cy="24314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seaborn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sns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Create a heatmap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sns.heatmap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annot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cmap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'Blues’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647AE-0368-DB10-D766-B06706874E01}"/>
              </a:ext>
            </a:extLst>
          </p:cNvPr>
          <p:cNvSpPr txBox="1"/>
          <p:nvPr/>
        </p:nvSpPr>
        <p:spPr>
          <a:xfrm>
            <a:off x="7258523" y="5503572"/>
            <a:ext cx="432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Correlation between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1AB2C-6023-8257-81D5-274E061F5A59}"/>
              </a:ext>
            </a:extLst>
          </p:cNvPr>
          <p:cNvSpPr txBox="1"/>
          <p:nvPr/>
        </p:nvSpPr>
        <p:spPr>
          <a:xfrm>
            <a:off x="9035385" y="600193"/>
            <a:ext cx="2028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Confusion Matrix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2B6A1-243C-3A47-5BD8-89417926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47" y="952810"/>
            <a:ext cx="2819400" cy="2600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2D8761-F793-4C3E-126E-48DB6E0E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248" y="4073917"/>
            <a:ext cx="7136524" cy="13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02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8059534" y="2730521"/>
            <a:ext cx="0" cy="60325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838"/>
                </a:lnTo>
              </a:path>
            </a:pathLst>
          </a:custGeom>
          <a:ln w="12826">
            <a:solidFill>
              <a:srgbClr val="DF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9534" y="4870217"/>
            <a:ext cx="0" cy="60325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838"/>
                </a:lnTo>
              </a:path>
            </a:pathLst>
          </a:custGeom>
          <a:ln w="12826">
            <a:solidFill>
              <a:srgbClr val="DF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97150" y="4870217"/>
            <a:ext cx="0" cy="60325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838"/>
                </a:lnTo>
              </a:path>
            </a:pathLst>
          </a:custGeom>
          <a:ln w="12826">
            <a:solidFill>
              <a:srgbClr val="DF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054" y="1571555"/>
            <a:ext cx="11595537" cy="127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/>
            <a:r>
              <a:rPr sz="2400" b="1" spc="-140" dirty="0">
                <a:latin typeface="+mn-lt"/>
                <a:cs typeface="Arial"/>
              </a:rPr>
              <a:t>Dendrogram</a:t>
            </a:r>
            <a:endParaRPr lang="en-US" sz="2400" dirty="0">
              <a:latin typeface="+mn-lt"/>
              <a:cs typeface="Arial"/>
            </a:endParaRPr>
          </a:p>
          <a:p>
            <a:pPr marL="355600" indent="-342900">
              <a:spcBef>
                <a:spcPts val="580"/>
              </a:spcBef>
              <a:buFont typeface="Arial" panose="020B0604020202020204" pitchFamily="34" charset="0"/>
              <a:buChar char="•"/>
            </a:pPr>
            <a:r>
              <a:rPr lang="en-US" sz="2400" spc="40" dirty="0">
                <a:latin typeface="+mn-lt"/>
                <a:cs typeface="Times New Roman"/>
              </a:rPr>
              <a:t>Spe</a:t>
            </a:r>
            <a:r>
              <a:rPr lang="en-US" sz="2400" spc="-114" dirty="0">
                <a:latin typeface="+mn-lt"/>
                <a:cs typeface="Times New Roman"/>
              </a:rPr>
              <a:t>c</a:t>
            </a:r>
            <a:r>
              <a:rPr lang="en-US" sz="2400" spc="20" dirty="0">
                <a:latin typeface="+mn-lt"/>
                <a:cs typeface="Times New Roman"/>
              </a:rPr>
              <a:t>ialized</a:t>
            </a:r>
            <a:r>
              <a:rPr lang="en-US" sz="2400" spc="45" dirty="0">
                <a:latin typeface="+mn-lt"/>
                <a:cs typeface="Times New Roman"/>
              </a:rPr>
              <a:t> </a:t>
            </a:r>
            <a:r>
              <a:rPr lang="en-US" sz="2400" spc="55" dirty="0">
                <a:latin typeface="+mn-lt"/>
                <a:cs typeface="Times New Roman"/>
              </a:rPr>
              <a:t>chart</a:t>
            </a:r>
            <a:r>
              <a:rPr lang="en-US" sz="2400" spc="-75" dirty="0">
                <a:latin typeface="+mn-lt"/>
                <a:cs typeface="Times New Roman"/>
              </a:rPr>
              <a:t> </a:t>
            </a:r>
            <a:r>
              <a:rPr lang="en-US" sz="2400" spc="65" dirty="0">
                <a:latin typeface="+mn-lt"/>
                <a:cs typeface="Times New Roman"/>
              </a:rPr>
              <a:t>type</a:t>
            </a:r>
            <a:r>
              <a:rPr lang="en-US" sz="2400" spc="-20" dirty="0">
                <a:latin typeface="+mn-lt"/>
                <a:cs typeface="Times New Roman"/>
              </a:rPr>
              <a:t> </a:t>
            </a:r>
            <a:r>
              <a:rPr lang="en-US" sz="2400" spc="40" dirty="0">
                <a:latin typeface="+mn-lt"/>
                <a:cs typeface="Times New Roman"/>
              </a:rPr>
              <a:t>to</a:t>
            </a:r>
            <a:r>
              <a:rPr lang="en-US" sz="2400" spc="-75" dirty="0">
                <a:latin typeface="+mn-lt"/>
                <a:cs typeface="Times New Roman"/>
              </a:rPr>
              <a:t> </a:t>
            </a:r>
            <a:r>
              <a:rPr lang="en-US" sz="2400" spc="70" dirty="0">
                <a:latin typeface="+mn-lt"/>
                <a:cs typeface="Times New Roman"/>
              </a:rPr>
              <a:t>show</a:t>
            </a:r>
            <a:r>
              <a:rPr lang="en-US" sz="2400" spc="-40" dirty="0">
                <a:latin typeface="+mn-lt"/>
                <a:cs typeface="Times New Roman"/>
              </a:rPr>
              <a:t> </a:t>
            </a:r>
            <a:r>
              <a:rPr lang="en-US" sz="2400" spc="45" dirty="0">
                <a:solidFill>
                  <a:srgbClr val="C00000"/>
                </a:solidFill>
                <a:latin typeface="+mn-lt"/>
                <a:cs typeface="Times New Roman"/>
              </a:rPr>
              <a:t>similarity</a:t>
            </a:r>
            <a:r>
              <a:rPr lang="en-US" sz="2400" spc="-65" dirty="0">
                <a:latin typeface="+mn-lt"/>
                <a:cs typeface="Times New Roman"/>
              </a:rPr>
              <a:t> </a:t>
            </a:r>
            <a:r>
              <a:rPr lang="en-US" sz="2400" spc="80" dirty="0">
                <a:latin typeface="+mn-lt"/>
                <a:cs typeface="Times New Roman"/>
              </a:rPr>
              <a:t>between </a:t>
            </a:r>
            <a:r>
              <a:rPr lang="en-US" sz="2400" spc="50" dirty="0">
                <a:latin typeface="+mn-lt"/>
                <a:cs typeface="Times New Roman"/>
              </a:rPr>
              <a:t>data </a:t>
            </a:r>
            <a:r>
              <a:rPr sz="2400" spc="70" dirty="0">
                <a:latin typeface="+mn-lt"/>
                <a:cs typeface="Times New Roman"/>
              </a:rPr>
              <a:t>p</a:t>
            </a:r>
            <a:r>
              <a:rPr sz="2400" spc="50" dirty="0">
                <a:latin typeface="+mn-lt"/>
                <a:cs typeface="Times New Roman"/>
              </a:rPr>
              <a:t>o</a:t>
            </a:r>
            <a:r>
              <a:rPr sz="2400" spc="35" dirty="0">
                <a:latin typeface="+mn-lt"/>
                <a:cs typeface="Times New Roman"/>
              </a:rPr>
              <a:t>ints</a:t>
            </a:r>
            <a:r>
              <a:rPr sz="2400" spc="-105" dirty="0">
                <a:latin typeface="+mn-lt"/>
                <a:cs typeface="Times New Roman"/>
              </a:rPr>
              <a:t> </a:t>
            </a:r>
            <a:endParaRPr lang="en-US" sz="2400" spc="-105" dirty="0">
              <a:latin typeface="+mn-lt"/>
              <a:cs typeface="Times New Roman"/>
            </a:endParaRPr>
          </a:p>
          <a:p>
            <a:pPr marL="355600" marR="5080" indent="-342900">
              <a:lnSpc>
                <a:spcPct val="132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400" spc="105" dirty="0">
                <a:latin typeface="+mn-lt"/>
                <a:cs typeface="Times New Roman"/>
              </a:rPr>
              <a:t>T</a:t>
            </a:r>
            <a:r>
              <a:rPr sz="2400" spc="80" dirty="0">
                <a:latin typeface="+mn-lt"/>
                <a:cs typeface="Times New Roman"/>
              </a:rPr>
              <a:t>he</a:t>
            </a:r>
            <a:r>
              <a:rPr sz="2400" spc="-145" dirty="0">
                <a:latin typeface="+mn-lt"/>
                <a:cs typeface="Times New Roman"/>
              </a:rPr>
              <a:t> </a:t>
            </a:r>
            <a:r>
              <a:rPr sz="2400" spc="60" dirty="0">
                <a:solidFill>
                  <a:srgbClr val="C00000"/>
                </a:solidFill>
                <a:latin typeface="+mn-lt"/>
                <a:cs typeface="Times New Roman"/>
              </a:rPr>
              <a:t>low</a:t>
            </a:r>
            <a:r>
              <a:rPr sz="2400" spc="-95" dirty="0">
                <a:solidFill>
                  <a:srgbClr val="C00000"/>
                </a:solidFill>
                <a:latin typeface="+mn-lt"/>
                <a:cs typeface="Times New Roman"/>
              </a:rPr>
              <a:t>e</a:t>
            </a:r>
            <a:r>
              <a:rPr sz="2400" spc="170" dirty="0">
                <a:solidFill>
                  <a:srgbClr val="C00000"/>
                </a:solidFill>
                <a:latin typeface="+mn-lt"/>
                <a:cs typeface="Times New Roman"/>
              </a:rPr>
              <a:t>r</a:t>
            </a:r>
            <a:r>
              <a:rPr sz="2400" spc="25" dirty="0">
                <a:latin typeface="+mn-lt"/>
                <a:cs typeface="Times New Roman"/>
              </a:rPr>
              <a:t> </a:t>
            </a:r>
            <a:r>
              <a:rPr sz="2400" spc="90" dirty="0">
                <a:latin typeface="+mn-lt"/>
                <a:cs typeface="Times New Roman"/>
              </a:rPr>
              <a:t>the</a:t>
            </a:r>
            <a:r>
              <a:rPr sz="2400" spc="-114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branch</a:t>
            </a:r>
            <a:r>
              <a:rPr sz="2400" spc="110" dirty="0">
                <a:latin typeface="+mn-lt"/>
                <a:cs typeface="Times New Roman"/>
              </a:rPr>
              <a:t> </a:t>
            </a:r>
            <a:r>
              <a:rPr sz="2400" spc="50" dirty="0">
                <a:latin typeface="+mn-lt"/>
                <a:cs typeface="Times New Roman"/>
              </a:rPr>
              <a:t>connecting</a:t>
            </a:r>
            <a:r>
              <a:rPr sz="2400" spc="60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tw</a:t>
            </a:r>
            <a:r>
              <a:rPr sz="2400" spc="75" dirty="0">
                <a:latin typeface="+mn-lt"/>
                <a:cs typeface="Times New Roman"/>
              </a:rPr>
              <a:t>o</a:t>
            </a:r>
            <a:r>
              <a:rPr sz="2400" spc="-44" baseline="39682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data</a:t>
            </a:r>
            <a:r>
              <a:rPr sz="2400" spc="20" dirty="0">
                <a:latin typeface="+mn-lt"/>
                <a:cs typeface="Times New Roman"/>
              </a:rPr>
              <a:t> </a:t>
            </a:r>
            <a:r>
              <a:rPr sz="2400" spc="35" dirty="0">
                <a:latin typeface="+mn-lt"/>
                <a:cs typeface="Times New Roman"/>
              </a:rPr>
              <a:t>po</a:t>
            </a:r>
            <a:r>
              <a:rPr sz="2400" spc="10" dirty="0">
                <a:latin typeface="+mn-lt"/>
                <a:cs typeface="Times New Roman"/>
              </a:rPr>
              <a:t>i</a:t>
            </a:r>
            <a:r>
              <a:rPr sz="2400" spc="125" dirty="0">
                <a:latin typeface="+mn-lt"/>
                <a:cs typeface="Times New Roman"/>
              </a:rPr>
              <a:t>n</a:t>
            </a:r>
            <a:r>
              <a:rPr sz="2400" spc="80" dirty="0">
                <a:latin typeface="+mn-lt"/>
                <a:cs typeface="Times New Roman"/>
              </a:rPr>
              <a:t>ts</a:t>
            </a:r>
            <a:r>
              <a:rPr lang="en-US" sz="2400" spc="60" dirty="0">
                <a:latin typeface="+mn-lt"/>
                <a:cs typeface="Times New Roman"/>
              </a:rPr>
              <a:t>,</a:t>
            </a:r>
            <a:r>
              <a:rPr lang="en-US" sz="2400" spc="-65" dirty="0">
                <a:latin typeface="+mn-lt"/>
                <a:cs typeface="Times New Roman"/>
              </a:rPr>
              <a:t> </a:t>
            </a:r>
            <a:r>
              <a:rPr sz="2400" spc="135" dirty="0">
                <a:latin typeface="+mn-lt"/>
                <a:cs typeface="Times New Roman"/>
              </a:rPr>
              <a:t>the</a:t>
            </a:r>
            <a:r>
              <a:rPr sz="2400" spc="-120" dirty="0">
                <a:latin typeface="+mn-lt"/>
                <a:cs typeface="Times New Roman"/>
              </a:rPr>
              <a:t> </a:t>
            </a:r>
            <a:r>
              <a:rPr sz="2400" spc="50" dirty="0">
                <a:latin typeface="+mn-lt"/>
                <a:cs typeface="Times New Roman"/>
              </a:rPr>
              <a:t>more</a:t>
            </a:r>
            <a:r>
              <a:rPr sz="2400" spc="10" dirty="0">
                <a:latin typeface="+mn-lt"/>
                <a:cs typeface="Times New Roman"/>
              </a:rPr>
              <a:t> </a:t>
            </a:r>
            <a:r>
              <a:rPr sz="2400" spc="40" dirty="0">
                <a:solidFill>
                  <a:srgbClr val="C00000"/>
                </a:solidFill>
                <a:latin typeface="+mn-lt"/>
                <a:cs typeface="Times New Roman"/>
              </a:rPr>
              <a:t>similar</a:t>
            </a:r>
            <a:r>
              <a:rPr sz="2400" spc="-90" dirty="0">
                <a:latin typeface="+mn-lt"/>
                <a:cs typeface="Times New Roman"/>
              </a:rPr>
              <a:t> </a:t>
            </a:r>
            <a:r>
              <a:rPr sz="2400" spc="95" dirty="0">
                <a:latin typeface="+mn-lt"/>
                <a:cs typeface="Times New Roman"/>
              </a:rPr>
              <a:t>th</a:t>
            </a:r>
            <a:r>
              <a:rPr sz="2400" spc="25" dirty="0">
                <a:latin typeface="+mn-lt"/>
                <a:cs typeface="Times New Roman"/>
              </a:rPr>
              <a:t>e</a:t>
            </a:r>
            <a:r>
              <a:rPr sz="2400" spc="165" dirty="0">
                <a:latin typeface="+mn-lt"/>
                <a:cs typeface="Times New Roman"/>
              </a:rPr>
              <a:t>y</a:t>
            </a:r>
            <a:r>
              <a:rPr sz="2400" spc="-90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are.</a:t>
            </a:r>
            <a:r>
              <a:rPr sz="2400" spc="-175" dirty="0">
                <a:latin typeface="+mn-lt"/>
                <a:cs typeface="Times New Roman"/>
              </a:rPr>
              <a:t> </a:t>
            </a:r>
            <a:endParaRPr sz="2400" dirty="0">
              <a:latin typeface="+mn-lt"/>
              <a:cs typeface="Times New Roman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034DFA07-16A9-7990-ED52-D700B6F7049B}"/>
              </a:ext>
            </a:extLst>
          </p:cNvPr>
          <p:cNvSpPr txBox="1">
            <a:spLocks/>
          </p:cNvSpPr>
          <p:nvPr/>
        </p:nvSpPr>
        <p:spPr>
          <a:xfrm>
            <a:off x="691055" y="665957"/>
            <a:ext cx="10515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Relationship</a:t>
            </a:r>
            <a:endParaRPr lang="en-US"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DCE21-975A-D9C9-C96F-D7EFA7A0F928}"/>
              </a:ext>
            </a:extLst>
          </p:cNvPr>
          <p:cNvSpPr txBox="1"/>
          <p:nvPr/>
        </p:nvSpPr>
        <p:spPr>
          <a:xfrm>
            <a:off x="8589702" y="2916388"/>
            <a:ext cx="29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Hierarchical Clustering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2FF70-30C9-1DC5-E60E-658BE24C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59" y="3285720"/>
            <a:ext cx="4338591" cy="3182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C656CA-1B7B-913B-D905-FB9FB36AB4CF}"/>
              </a:ext>
            </a:extLst>
          </p:cNvPr>
          <p:cNvSpPr txBox="1"/>
          <p:nvPr/>
        </p:nvSpPr>
        <p:spPr>
          <a:xfrm>
            <a:off x="8274996" y="6501042"/>
            <a:ext cx="364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Similarities between datapoints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373C-90C4-CB99-546C-8BF4BBE89353}"/>
              </a:ext>
            </a:extLst>
          </p:cNvPr>
          <p:cNvSpPr txBox="1"/>
          <p:nvPr/>
        </p:nvSpPr>
        <p:spPr>
          <a:xfrm>
            <a:off x="691054" y="4192718"/>
            <a:ext cx="71709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latin typeface="JetBrains Mono"/>
              </a:rPr>
              <a:t>from </a:t>
            </a:r>
            <a:r>
              <a:rPr lang="en-US" dirty="0" err="1">
                <a:solidFill>
                  <a:srgbClr val="080808"/>
                </a:solidFill>
                <a:latin typeface="JetBrains Mono"/>
              </a:rPr>
              <a:t>scipy.cluster.hierarchy</a:t>
            </a:r>
            <a:r>
              <a:rPr lang="en-US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0033B3"/>
                </a:solidFill>
                <a:latin typeface="JetBrains Mono"/>
              </a:rPr>
              <a:t>import </a:t>
            </a:r>
            <a:r>
              <a:rPr lang="en-US" dirty="0">
                <a:solidFill>
                  <a:srgbClr val="080808"/>
                </a:solidFill>
                <a:latin typeface="JetBrains Mono"/>
              </a:rPr>
              <a:t>linkage, dendrogram</a:t>
            </a:r>
            <a:br>
              <a:rPr lang="en-US" dirty="0">
                <a:solidFill>
                  <a:srgbClr val="080808"/>
                </a:solidFill>
                <a:latin typeface="JetBrains Mono"/>
              </a:rPr>
            </a:br>
            <a:r>
              <a:rPr lang="en-US" dirty="0">
                <a:solidFill>
                  <a:srgbClr val="0033B3"/>
                </a:solidFill>
                <a:latin typeface="JetBrains Mono"/>
              </a:rPr>
              <a:t>import </a:t>
            </a:r>
            <a:r>
              <a:rPr lang="en-US" dirty="0" err="1">
                <a:solidFill>
                  <a:srgbClr val="080808"/>
                </a:solidFill>
                <a:latin typeface="JetBrains Mono"/>
              </a:rPr>
              <a:t>matplotlib.pyplot</a:t>
            </a:r>
            <a:r>
              <a:rPr lang="en-US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0033B3"/>
                </a:solidFill>
                <a:latin typeface="JetBrains Mono"/>
              </a:rPr>
              <a:t>as </a:t>
            </a:r>
            <a:r>
              <a:rPr lang="en-US" dirty="0" err="1">
                <a:solidFill>
                  <a:srgbClr val="080808"/>
                </a:solidFill>
                <a:latin typeface="JetBrains Mono"/>
              </a:rPr>
              <a:t>plt</a:t>
            </a:r>
            <a:br>
              <a:rPr lang="en-US" dirty="0">
                <a:solidFill>
                  <a:srgbClr val="080808"/>
                </a:solidFill>
                <a:latin typeface="JetBrains Mono"/>
              </a:rPr>
            </a:br>
            <a:endParaRPr lang="en-US" dirty="0">
              <a:solidFill>
                <a:srgbClr val="080808"/>
              </a:solidFill>
              <a:latin typeface="JetBrains Mono"/>
            </a:endParaRPr>
          </a:p>
          <a:p>
            <a:r>
              <a:rPr lang="en-US" i="1" dirty="0">
                <a:solidFill>
                  <a:srgbClr val="8C8C8C"/>
                </a:solidFill>
                <a:latin typeface="JetBrains Mono"/>
              </a:rPr>
              <a:t>#Agnes</a:t>
            </a:r>
            <a:endParaRPr lang="en-US" dirty="0">
              <a:solidFill>
                <a:srgbClr val="080808"/>
              </a:solidFill>
              <a:latin typeface="JetBrains Mono"/>
            </a:endParaRPr>
          </a:p>
          <a:p>
            <a:pPr>
              <a:buNone/>
            </a:pP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linkage_data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= linkage(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train_feat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800" dirty="0">
                <a:solidFill>
                  <a:srgbClr val="660099"/>
                </a:solidFill>
                <a:effectLst/>
                <a:latin typeface="JetBrains Mono"/>
              </a:rPr>
              <a:t>method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'single'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800" dirty="0">
                <a:solidFill>
                  <a:srgbClr val="660099"/>
                </a:solidFill>
                <a:effectLst/>
                <a:latin typeface="JetBrains Mono"/>
              </a:rPr>
              <a:t>metric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lang="en-US" sz="1800" dirty="0" err="1">
                <a:solidFill>
                  <a:srgbClr val="067D17"/>
                </a:solidFill>
                <a:effectLst/>
                <a:latin typeface="JetBrains Mono"/>
              </a:rPr>
              <a:t>euclidean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dendrogram(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linkage_data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800" dirty="0" err="1">
                <a:solidFill>
                  <a:srgbClr val="660099"/>
                </a:solidFill>
                <a:effectLst/>
                <a:latin typeface="JetBrains Mono"/>
              </a:rPr>
              <a:t>truncate_mode</a:t>
            </a:r>
            <a:r>
              <a:rPr lang="en-US" sz="1800" dirty="0">
                <a:solidFill>
                  <a:srgbClr val="660099"/>
                </a:solidFill>
                <a:effectLst/>
                <a:latin typeface="JetBrains Mono"/>
              </a:rPr>
              <a:t>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'level'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sz="1800" dirty="0">
                <a:solidFill>
                  <a:srgbClr val="660099"/>
                </a:solidFill>
                <a:effectLst/>
                <a:latin typeface="JetBrains Mono"/>
              </a:rPr>
              <a:t>p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sz="1800" dirty="0">
                <a:solidFill>
                  <a:srgbClr val="1750EB"/>
                </a:solidFill>
                <a:effectLst/>
                <a:latin typeface="JetBrains Mono"/>
              </a:rPr>
              <a:t>7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-US" sz="18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37079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79E99-0DEE-40A6-9E3C-FD2A2046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24" y="1986394"/>
            <a:ext cx="5158620" cy="4412172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B7F2E3F-9F56-5E33-631C-439F4A7198CB}"/>
              </a:ext>
            </a:extLst>
          </p:cNvPr>
          <p:cNvSpPr txBox="1">
            <a:spLocks/>
          </p:cNvSpPr>
          <p:nvPr/>
        </p:nvSpPr>
        <p:spPr bwMode="auto">
          <a:xfrm>
            <a:off x="838200" y="487763"/>
            <a:ext cx="10515600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Relationship</a:t>
            </a:r>
            <a:endParaRPr lang="en-US"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DEDEA83-A69D-D3D3-67BA-503CF55F5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603" y="3921769"/>
            <a:ext cx="3792707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holoviews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hv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hv.extension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'bokeh'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Create the Chord diagram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chord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hv.Chord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((matrix, labels))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Display the plot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chord.opts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ED933-4606-2AE8-35D6-FE388FA2AEB8}"/>
              </a:ext>
            </a:extLst>
          </p:cNvPr>
          <p:cNvSpPr txBox="1"/>
          <p:nvPr/>
        </p:nvSpPr>
        <p:spPr>
          <a:xfrm>
            <a:off x="8042012" y="1617062"/>
            <a:ext cx="29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640F9-821C-2306-D34B-EA5944A88E20}"/>
              </a:ext>
            </a:extLst>
          </p:cNvPr>
          <p:cNvSpPr txBox="1"/>
          <p:nvPr/>
        </p:nvSpPr>
        <p:spPr>
          <a:xfrm>
            <a:off x="8038294" y="6370237"/>
            <a:ext cx="29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Associations between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D702B-C1B2-1A8A-542B-2B51E4184DC7}"/>
              </a:ext>
            </a:extLst>
          </p:cNvPr>
          <p:cNvSpPr txBox="1"/>
          <p:nvPr/>
        </p:nvSpPr>
        <p:spPr>
          <a:xfrm>
            <a:off x="857622" y="1382613"/>
            <a:ext cx="74140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Chord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Nodes</a:t>
            </a:r>
            <a:r>
              <a:rPr lang="en-US" sz="2200" dirty="0"/>
              <a:t> represent individual </a:t>
            </a:r>
            <a:r>
              <a:rPr lang="en-US" sz="2200" dirty="0">
                <a:solidFill>
                  <a:srgbClr val="C00000"/>
                </a:solidFill>
              </a:rPr>
              <a:t>entities</a:t>
            </a:r>
            <a:r>
              <a:rPr lang="en-US" sz="2200" dirty="0"/>
              <a:t> arranged in a circle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Edges</a:t>
            </a:r>
            <a:r>
              <a:rPr lang="en-US" sz="2200" dirty="0"/>
              <a:t> connect entities with a particular </a:t>
            </a:r>
            <a:r>
              <a:rPr lang="en-US" sz="2200" dirty="0">
                <a:solidFill>
                  <a:srgbClr val="C00000"/>
                </a:solidFill>
              </a:rPr>
              <a:t>relation­ship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Number of lines </a:t>
            </a:r>
            <a:r>
              <a:rPr lang="en-US" sz="2200" dirty="0"/>
              <a:t>may be used to encode </a:t>
            </a:r>
            <a:r>
              <a:rPr lang="en-US" sz="2200" dirty="0">
                <a:solidFill>
                  <a:srgbClr val="C0000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774344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F7A4-D7EE-0C1C-9732-260ABE78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>
            <a:extLst>
              <a:ext uri="{FF2B5EF4-FFF2-40B4-BE49-F238E27FC236}">
                <a16:creationId xmlns:a16="http://schemas.microsoft.com/office/drawing/2014/main" id="{F0B69DEF-5945-6BB6-B235-C5570ABA8A7F}"/>
              </a:ext>
            </a:extLst>
          </p:cNvPr>
          <p:cNvSpPr txBox="1"/>
          <p:nvPr/>
        </p:nvSpPr>
        <p:spPr>
          <a:xfrm>
            <a:off x="735418" y="1504828"/>
            <a:ext cx="10941575" cy="176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/>
            <a:r>
              <a:rPr sz="2400" b="1" spc="75" dirty="0">
                <a:latin typeface="+mn-lt"/>
                <a:cs typeface="Arial"/>
              </a:rPr>
              <a:t>Tr</a:t>
            </a:r>
            <a:r>
              <a:rPr sz="2400" b="1" spc="45" dirty="0">
                <a:latin typeface="+mn-lt"/>
                <a:cs typeface="Arial"/>
              </a:rPr>
              <a:t>e</a:t>
            </a:r>
            <a:r>
              <a:rPr sz="2400" b="1" spc="110" dirty="0">
                <a:latin typeface="+mn-lt"/>
                <a:cs typeface="Arial"/>
              </a:rPr>
              <a:t>e</a:t>
            </a:r>
            <a:r>
              <a:rPr sz="2400" b="1" spc="-85" dirty="0">
                <a:latin typeface="+mn-lt"/>
                <a:cs typeface="Arial"/>
              </a:rPr>
              <a:t> </a:t>
            </a:r>
            <a:r>
              <a:rPr sz="2400" b="1" spc="50" dirty="0">
                <a:latin typeface="+mn-lt"/>
                <a:cs typeface="Arial"/>
              </a:rPr>
              <a:t>d</a:t>
            </a:r>
            <a:r>
              <a:rPr sz="2400" b="1" spc="-55" dirty="0">
                <a:latin typeface="+mn-lt"/>
                <a:cs typeface="Arial"/>
              </a:rPr>
              <a:t>i</a:t>
            </a:r>
            <a:r>
              <a:rPr sz="2400" b="1" spc="120" dirty="0">
                <a:latin typeface="+mn-lt"/>
                <a:cs typeface="Arial"/>
              </a:rPr>
              <a:t>a</a:t>
            </a:r>
            <a:r>
              <a:rPr sz="2400" b="1" spc="15" dirty="0">
                <a:latin typeface="+mn-lt"/>
                <a:cs typeface="Arial"/>
              </a:rPr>
              <a:t>gram</a:t>
            </a:r>
            <a:endParaRPr sz="2400" dirty="0">
              <a:latin typeface="+mn-lt"/>
              <a:cs typeface="Arial"/>
            </a:endParaRPr>
          </a:p>
          <a:p>
            <a:pPr marL="355600" marR="5080" indent="-342900" algn="just">
              <a:lnSpc>
                <a:spcPct val="129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sz="2400" spc="-55" dirty="0">
                <a:latin typeface="+mn-lt"/>
                <a:cs typeface="Times New Roman"/>
              </a:rPr>
              <a:t>A</a:t>
            </a:r>
            <a:r>
              <a:rPr sz="2400" spc="5" dirty="0">
                <a:latin typeface="+mn-lt"/>
                <a:cs typeface="Times New Roman"/>
              </a:rPr>
              <a:t> </a:t>
            </a:r>
            <a:r>
              <a:rPr sz="2400" spc="80" dirty="0">
                <a:latin typeface="+mn-lt"/>
                <a:cs typeface="Times New Roman"/>
              </a:rPr>
              <a:t>netw</a:t>
            </a:r>
            <a:r>
              <a:rPr sz="2400" spc="50" dirty="0">
                <a:latin typeface="+mn-lt"/>
                <a:cs typeface="Times New Roman"/>
              </a:rPr>
              <a:t>o</a:t>
            </a:r>
            <a:r>
              <a:rPr sz="2400" spc="114" dirty="0">
                <a:latin typeface="+mn-lt"/>
                <a:cs typeface="Times New Roman"/>
              </a:rPr>
              <a:t>rk</a:t>
            </a:r>
            <a:r>
              <a:rPr sz="2400" spc="-175" dirty="0">
                <a:latin typeface="+mn-lt"/>
                <a:cs typeface="Times New Roman"/>
              </a:rPr>
              <a:t> </a:t>
            </a:r>
            <a:r>
              <a:rPr sz="2400" spc="80" dirty="0">
                <a:latin typeface="+mn-lt"/>
                <a:cs typeface="Times New Roman"/>
              </a:rPr>
              <a:t>d</a:t>
            </a:r>
            <a:r>
              <a:rPr sz="2400" spc="-50" dirty="0">
                <a:latin typeface="+mn-lt"/>
                <a:cs typeface="Times New Roman"/>
              </a:rPr>
              <a:t>i</a:t>
            </a:r>
            <a:r>
              <a:rPr sz="2400" spc="35" dirty="0">
                <a:latin typeface="+mn-lt"/>
                <a:cs typeface="Times New Roman"/>
              </a:rPr>
              <a:t>agram</a:t>
            </a:r>
            <a:r>
              <a:rPr sz="2400" spc="-55" dirty="0">
                <a:latin typeface="+mn-lt"/>
                <a:cs typeface="Times New Roman"/>
              </a:rPr>
              <a:t> </a:t>
            </a:r>
            <a:r>
              <a:rPr sz="2400" spc="20" dirty="0">
                <a:latin typeface="+mn-lt"/>
                <a:cs typeface="Times New Roman"/>
              </a:rPr>
              <a:t>organized</a:t>
            </a:r>
            <a:r>
              <a:rPr sz="2400" spc="-5" dirty="0">
                <a:latin typeface="+mn-lt"/>
                <a:cs typeface="Times New Roman"/>
              </a:rPr>
              <a:t> </a:t>
            </a:r>
            <a:r>
              <a:rPr sz="2400" spc="35" dirty="0">
                <a:latin typeface="+mn-lt"/>
                <a:cs typeface="Times New Roman"/>
              </a:rPr>
              <a:t>t</a:t>
            </a:r>
            <a:r>
              <a:rPr sz="2400" spc="15" dirty="0">
                <a:latin typeface="+mn-lt"/>
                <a:cs typeface="Times New Roman"/>
              </a:rPr>
              <a:t>o</a:t>
            </a:r>
            <a:r>
              <a:rPr sz="2400" baseline="39682" dirty="0">
                <a:latin typeface="+mn-lt"/>
                <a:cs typeface="Times New Roman"/>
              </a:rPr>
              <a:t> </a:t>
            </a:r>
            <a:r>
              <a:rPr sz="2400" spc="-37" baseline="39682" dirty="0">
                <a:latin typeface="+mn-lt"/>
                <a:cs typeface="Times New Roman"/>
              </a:rPr>
              <a:t> </a:t>
            </a:r>
            <a:r>
              <a:rPr sz="2400" spc="45" dirty="0">
                <a:latin typeface="+mn-lt"/>
                <a:cs typeface="Times New Roman"/>
              </a:rPr>
              <a:t>show</a:t>
            </a:r>
            <a:r>
              <a:rPr sz="2400" spc="-125" dirty="0">
                <a:latin typeface="+mn-lt"/>
                <a:cs typeface="Times New Roman"/>
              </a:rPr>
              <a:t> </a:t>
            </a:r>
            <a:r>
              <a:rPr sz="2400" spc="90" dirty="0">
                <a:solidFill>
                  <a:srgbClr val="C00000"/>
                </a:solidFill>
                <a:latin typeface="+mn-lt"/>
                <a:cs typeface="Times New Roman"/>
              </a:rPr>
              <a:t>h</a:t>
            </a:r>
            <a:r>
              <a:rPr sz="2400" spc="10" dirty="0">
                <a:solidFill>
                  <a:srgbClr val="C00000"/>
                </a:solidFill>
                <a:latin typeface="+mn-lt"/>
                <a:cs typeface="Times New Roman"/>
              </a:rPr>
              <a:t>i</a:t>
            </a:r>
            <a:r>
              <a:rPr sz="2400" spc="60" dirty="0">
                <a:solidFill>
                  <a:srgbClr val="C00000"/>
                </a:solidFill>
                <a:latin typeface="+mn-lt"/>
                <a:cs typeface="Times New Roman"/>
              </a:rPr>
              <a:t>erar</a:t>
            </a:r>
            <a:r>
              <a:rPr sz="2400" spc="-55" dirty="0">
                <a:solidFill>
                  <a:srgbClr val="C00000"/>
                </a:solidFill>
                <a:latin typeface="+mn-lt"/>
                <a:cs typeface="Times New Roman"/>
              </a:rPr>
              <a:t>c</a:t>
            </a:r>
            <a:r>
              <a:rPr sz="2400" spc="120" dirty="0">
                <a:solidFill>
                  <a:srgbClr val="C00000"/>
                </a:solidFill>
                <a:latin typeface="+mn-lt"/>
                <a:cs typeface="Times New Roman"/>
              </a:rPr>
              <a:t>h</a:t>
            </a:r>
            <a:r>
              <a:rPr sz="2400" spc="30" dirty="0">
                <a:solidFill>
                  <a:srgbClr val="C00000"/>
                </a:solidFill>
                <a:latin typeface="+mn-lt"/>
                <a:cs typeface="Times New Roman"/>
              </a:rPr>
              <a:t>i</a:t>
            </a:r>
            <a:r>
              <a:rPr sz="2400" dirty="0">
                <a:solidFill>
                  <a:srgbClr val="C00000"/>
                </a:solidFill>
                <a:latin typeface="+mn-lt"/>
                <a:cs typeface="Times New Roman"/>
              </a:rPr>
              <a:t>cal</a:t>
            </a:r>
            <a:r>
              <a:rPr sz="2400" spc="-45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65" dirty="0">
                <a:solidFill>
                  <a:srgbClr val="C00000"/>
                </a:solidFill>
                <a:latin typeface="+mn-lt"/>
                <a:cs typeface="Times New Roman"/>
              </a:rPr>
              <a:t>r</a:t>
            </a:r>
            <a:r>
              <a:rPr sz="2400" spc="130" dirty="0">
                <a:solidFill>
                  <a:srgbClr val="C00000"/>
                </a:solidFill>
                <a:latin typeface="+mn-lt"/>
                <a:cs typeface="Times New Roman"/>
              </a:rPr>
              <a:t>e</a:t>
            </a:r>
            <a:r>
              <a:rPr sz="2400" spc="-35" dirty="0">
                <a:solidFill>
                  <a:srgbClr val="C00000"/>
                </a:solidFill>
                <a:latin typeface="+mn-lt"/>
                <a:cs typeface="Times New Roman"/>
              </a:rPr>
              <a:t>­</a:t>
            </a:r>
            <a:r>
              <a:rPr sz="2400" spc="25" dirty="0">
                <a:solidFill>
                  <a:srgbClr val="C00000"/>
                </a:solidFill>
                <a:latin typeface="+mn-lt"/>
                <a:cs typeface="Times New Roman"/>
              </a:rPr>
              <a:t>lationship</a:t>
            </a:r>
            <a:r>
              <a:rPr sz="2400" spc="180" dirty="0">
                <a:solidFill>
                  <a:srgbClr val="C00000"/>
                </a:solidFill>
                <a:latin typeface="+mn-lt"/>
                <a:cs typeface="Times New Roman"/>
              </a:rPr>
              <a:t>s</a:t>
            </a:r>
            <a:endParaRPr lang="en-US" sz="2400" spc="-250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355600" marR="5080" indent="-342900" algn="just">
              <a:lnSpc>
                <a:spcPct val="129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sz="2400" spc="35" dirty="0">
                <a:latin typeface="+mn-lt"/>
                <a:cs typeface="Times New Roman"/>
              </a:rPr>
              <a:t>The</a:t>
            </a:r>
            <a:r>
              <a:rPr sz="2400" spc="-145" dirty="0">
                <a:latin typeface="+mn-lt"/>
                <a:cs typeface="Times New Roman"/>
              </a:rPr>
              <a:t> </a:t>
            </a:r>
            <a:r>
              <a:rPr sz="2400" spc="35" dirty="0">
                <a:solidFill>
                  <a:srgbClr val="C00000"/>
                </a:solidFill>
                <a:latin typeface="+mn-lt"/>
                <a:cs typeface="Times New Roman"/>
              </a:rPr>
              <a:t>direct</a:t>
            </a:r>
            <a:r>
              <a:rPr sz="2400" spc="15" dirty="0">
                <a:solidFill>
                  <a:srgbClr val="C00000"/>
                </a:solidFill>
                <a:latin typeface="+mn-lt"/>
                <a:cs typeface="Times New Roman"/>
              </a:rPr>
              <a:t>i</a:t>
            </a:r>
            <a:r>
              <a:rPr sz="2400" spc="55" dirty="0">
                <a:solidFill>
                  <a:srgbClr val="C00000"/>
                </a:solidFill>
                <a:latin typeface="+mn-lt"/>
                <a:cs typeface="Times New Roman"/>
              </a:rPr>
              <a:t>on</a:t>
            </a:r>
            <a:r>
              <a:rPr sz="2400" spc="-25" dirty="0">
                <a:latin typeface="+mn-lt"/>
                <a:cs typeface="Times New Roman"/>
              </a:rPr>
              <a:t> </a:t>
            </a:r>
            <a:r>
              <a:rPr sz="2400" spc="-15" dirty="0">
                <a:latin typeface="+mn-lt"/>
                <a:cs typeface="Times New Roman"/>
              </a:rPr>
              <a:t>o</a:t>
            </a:r>
            <a:r>
              <a:rPr sz="2400" spc="-90" dirty="0">
                <a:latin typeface="+mn-lt"/>
                <a:cs typeface="Times New Roman"/>
              </a:rPr>
              <a:t>f</a:t>
            </a:r>
            <a:r>
              <a:rPr sz="2400" spc="15" dirty="0">
                <a:latin typeface="+mn-lt"/>
                <a:cs typeface="Times New Roman"/>
              </a:rPr>
              <a:t> </a:t>
            </a:r>
            <a:r>
              <a:rPr sz="2400" spc="30" dirty="0">
                <a:latin typeface="+mn-lt"/>
                <a:cs typeface="Times New Roman"/>
              </a:rPr>
              <a:t>ea</a:t>
            </a:r>
            <a:r>
              <a:rPr sz="2400" spc="-105" dirty="0">
                <a:latin typeface="+mn-lt"/>
                <a:cs typeface="Times New Roman"/>
              </a:rPr>
              <a:t>c</a:t>
            </a:r>
            <a:r>
              <a:rPr sz="2400" spc="135" dirty="0">
                <a:latin typeface="+mn-lt"/>
                <a:cs typeface="Times New Roman"/>
              </a:rPr>
              <a:t>h</a:t>
            </a:r>
            <a:r>
              <a:rPr sz="2400" spc="5" dirty="0">
                <a:latin typeface="+mn-lt"/>
                <a:cs typeface="Times New Roman"/>
              </a:rPr>
              <a:t> </a:t>
            </a:r>
            <a:r>
              <a:rPr sz="2400" spc="35" dirty="0">
                <a:latin typeface="+mn-lt"/>
                <a:cs typeface="Times New Roman"/>
              </a:rPr>
              <a:t>edge</a:t>
            </a:r>
            <a:r>
              <a:rPr sz="2400" spc="-170" dirty="0">
                <a:latin typeface="+mn-lt"/>
                <a:cs typeface="Times New Roman"/>
              </a:rPr>
              <a:t> </a:t>
            </a:r>
            <a:r>
              <a:rPr sz="2400" spc="20" dirty="0">
                <a:latin typeface="+mn-lt"/>
                <a:cs typeface="Times New Roman"/>
              </a:rPr>
              <a:t>corresponds</a:t>
            </a:r>
            <a:r>
              <a:rPr sz="2400" spc="35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to</a:t>
            </a:r>
            <a:r>
              <a:rPr sz="2400" spc="-145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a</a:t>
            </a:r>
            <a:r>
              <a:rPr sz="2400" spc="20" dirty="0">
                <a:latin typeface="+mn-lt"/>
                <a:cs typeface="Times New Roman"/>
              </a:rPr>
              <a:t> </a:t>
            </a:r>
            <a:r>
              <a:rPr sz="2400" spc="20" dirty="0">
                <a:solidFill>
                  <a:srgbClr val="C00000"/>
                </a:solidFill>
                <a:latin typeface="+mn-lt"/>
                <a:cs typeface="Times New Roman"/>
              </a:rPr>
              <a:t>re</a:t>
            </a:r>
            <a:r>
              <a:rPr sz="2400" spc="5" dirty="0">
                <a:solidFill>
                  <a:srgbClr val="C00000"/>
                </a:solidFill>
                <a:latin typeface="+mn-lt"/>
                <a:cs typeface="Times New Roman"/>
              </a:rPr>
              <a:t>l</a:t>
            </a:r>
            <a:r>
              <a:rPr sz="2400" spc="35" dirty="0">
                <a:solidFill>
                  <a:srgbClr val="C00000"/>
                </a:solidFill>
                <a:latin typeface="+mn-lt"/>
                <a:cs typeface="Times New Roman"/>
              </a:rPr>
              <a:t>ationship</a:t>
            </a:r>
            <a:r>
              <a:rPr sz="2400" spc="30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betwe</a:t>
            </a:r>
            <a:r>
              <a:rPr sz="2400" spc="200" dirty="0">
                <a:latin typeface="+mn-lt"/>
                <a:cs typeface="Times New Roman"/>
              </a:rPr>
              <a:t>e</a:t>
            </a:r>
            <a:r>
              <a:rPr sz="2400" spc="80" dirty="0">
                <a:latin typeface="+mn-lt"/>
                <a:cs typeface="Times New Roman"/>
              </a:rPr>
              <a:t>n</a:t>
            </a:r>
            <a:r>
              <a:rPr sz="2400" spc="-80" dirty="0">
                <a:latin typeface="+mn-lt"/>
                <a:cs typeface="Times New Roman"/>
              </a:rPr>
              <a:t> </a:t>
            </a:r>
            <a:r>
              <a:rPr sz="2400" spc="105" dirty="0">
                <a:latin typeface="+mn-lt"/>
                <a:cs typeface="Times New Roman"/>
              </a:rPr>
              <a:t>the</a:t>
            </a:r>
            <a:r>
              <a:rPr sz="2400" spc="-110" dirty="0">
                <a:latin typeface="+mn-lt"/>
                <a:cs typeface="Times New Roman"/>
              </a:rPr>
              <a:t> </a:t>
            </a:r>
            <a:r>
              <a:rPr sz="2400" spc="25" dirty="0">
                <a:latin typeface="+mn-lt"/>
                <a:cs typeface="Times New Roman"/>
              </a:rPr>
              <a:t>co</a:t>
            </a:r>
            <a:r>
              <a:rPr sz="2400" spc="30" dirty="0">
                <a:latin typeface="+mn-lt"/>
                <a:cs typeface="Times New Roman"/>
              </a:rPr>
              <a:t>n</a:t>
            </a:r>
            <a:r>
              <a:rPr sz="2400" spc="150" dirty="0">
                <a:latin typeface="+mn-lt"/>
                <a:cs typeface="Times New Roman"/>
              </a:rPr>
              <a:t>n</a:t>
            </a:r>
            <a:r>
              <a:rPr sz="2400" spc="35" dirty="0">
                <a:latin typeface="+mn-lt"/>
                <a:cs typeface="Times New Roman"/>
              </a:rPr>
              <a:t>ected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70" dirty="0">
                <a:latin typeface="+mn-lt"/>
                <a:cs typeface="Times New Roman"/>
              </a:rPr>
              <a:t>nod</a:t>
            </a:r>
            <a:r>
              <a:rPr sz="2400" spc="100" dirty="0">
                <a:latin typeface="+mn-lt"/>
                <a:cs typeface="Times New Roman"/>
              </a:rPr>
              <a:t>e</a:t>
            </a:r>
            <a:r>
              <a:rPr sz="2400" spc="-50" dirty="0">
                <a:latin typeface="+mn-lt"/>
                <a:cs typeface="Times New Roman"/>
              </a:rPr>
              <a:t>s</a:t>
            </a:r>
            <a:r>
              <a:rPr lang="en-US" sz="2400" spc="-50" dirty="0">
                <a:latin typeface="+mn-lt"/>
                <a:cs typeface="Times New Roman"/>
              </a:rPr>
              <a:t> (e.g.,</a:t>
            </a:r>
            <a:r>
              <a:rPr sz="2400" spc="-120" dirty="0">
                <a:latin typeface="+mn-lt"/>
                <a:cs typeface="Times New Roman"/>
              </a:rPr>
              <a:t> </a:t>
            </a:r>
            <a:r>
              <a:rPr sz="2400" spc="-30" dirty="0">
                <a:solidFill>
                  <a:srgbClr val="C00000"/>
                </a:solidFill>
                <a:latin typeface="+mn-lt"/>
                <a:cs typeface="Times New Roman"/>
              </a:rPr>
              <a:t>p</a:t>
            </a:r>
            <a:r>
              <a:rPr sz="2400" spc="110" dirty="0">
                <a:solidFill>
                  <a:srgbClr val="C00000"/>
                </a:solidFill>
                <a:latin typeface="+mn-lt"/>
                <a:cs typeface="Times New Roman"/>
              </a:rPr>
              <a:t>a</a:t>
            </a:r>
            <a:r>
              <a:rPr sz="2400" spc="220" dirty="0">
                <a:solidFill>
                  <a:srgbClr val="C00000"/>
                </a:solidFill>
                <a:latin typeface="+mn-lt"/>
                <a:cs typeface="Times New Roman"/>
              </a:rPr>
              <a:t>r</a:t>
            </a:r>
            <a:r>
              <a:rPr sz="2400" spc="-35" dirty="0">
                <a:solidFill>
                  <a:srgbClr val="C00000"/>
                </a:solidFill>
                <a:latin typeface="+mn-lt"/>
                <a:cs typeface="Times New Roman"/>
              </a:rPr>
              <a:t>­</a:t>
            </a:r>
            <a:r>
              <a:rPr sz="2400" spc="85" dirty="0">
                <a:solidFill>
                  <a:srgbClr val="C00000"/>
                </a:solidFill>
                <a:latin typeface="+mn-lt"/>
                <a:cs typeface="Times New Roman"/>
              </a:rPr>
              <a:t>en</a:t>
            </a:r>
            <a:r>
              <a:rPr sz="2400" spc="204" dirty="0">
                <a:solidFill>
                  <a:srgbClr val="C00000"/>
                </a:solidFill>
                <a:latin typeface="+mn-lt"/>
                <a:cs typeface="Times New Roman"/>
              </a:rPr>
              <a:t>t</a:t>
            </a:r>
            <a:r>
              <a:rPr sz="2400" spc="-114" dirty="0">
                <a:solidFill>
                  <a:srgbClr val="C00000"/>
                </a:solidFill>
                <a:latin typeface="+mn-lt"/>
                <a:cs typeface="Times New Roman"/>
              </a:rPr>
              <a:t>--child</a:t>
            </a:r>
            <a:r>
              <a:rPr sz="2400" spc="5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229" dirty="0">
                <a:latin typeface="+mn-lt"/>
                <a:cs typeface="Times New Roman"/>
              </a:rPr>
              <a:t>)</a:t>
            </a:r>
            <a:endParaRPr sz="2400" dirty="0">
              <a:latin typeface="+mn-lt"/>
              <a:cs typeface="Times New Roman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9B1B075-EFAA-7834-2ACE-051C6FEA4757}"/>
              </a:ext>
            </a:extLst>
          </p:cNvPr>
          <p:cNvSpPr txBox="1">
            <a:spLocks/>
          </p:cNvSpPr>
          <p:nvPr/>
        </p:nvSpPr>
        <p:spPr bwMode="auto">
          <a:xfrm>
            <a:off x="735418" y="512819"/>
            <a:ext cx="10515600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Relationship</a:t>
            </a:r>
            <a:endParaRPr lang="en-US" spc="-1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C214059-DCAE-C192-25F9-CA7FD5FC7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73" y="4105312"/>
            <a:ext cx="5961530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sklearn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tree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#Visualize the model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plt.figure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figsize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tree.plot_tree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treemodel,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feature_names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train_feat.columns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DDAE1-8A4D-44C4-03A1-C3887021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6942"/>
            <a:ext cx="5790436" cy="312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F65BE4-1C03-1454-349A-353C6C666A5A}"/>
              </a:ext>
            </a:extLst>
          </p:cNvPr>
          <p:cNvSpPr txBox="1"/>
          <p:nvPr/>
        </p:nvSpPr>
        <p:spPr>
          <a:xfrm>
            <a:off x="7829947" y="6310006"/>
            <a:ext cx="29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Parent child relationships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4F6E4-9D85-16CF-9AD7-4073A9F476E2}"/>
              </a:ext>
            </a:extLst>
          </p:cNvPr>
          <p:cNvSpPr txBox="1"/>
          <p:nvPr/>
        </p:nvSpPr>
        <p:spPr>
          <a:xfrm>
            <a:off x="9022871" y="3154676"/>
            <a:ext cx="29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654152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67BC2-A6B4-D4CD-FC53-B0362D27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24" y="3189893"/>
            <a:ext cx="4066587" cy="317990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9455" y="1423222"/>
            <a:ext cx="10789786" cy="144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tabLst>
                <a:tab pos="1115695" algn="l"/>
              </a:tabLst>
            </a:pPr>
            <a:r>
              <a:rPr sz="2400" b="1" spc="25" dirty="0">
                <a:latin typeface="+mn-lt"/>
                <a:cs typeface="Arial"/>
              </a:rPr>
              <a:t>Hist</a:t>
            </a:r>
            <a:r>
              <a:rPr sz="2400" b="1" spc="-5" dirty="0">
                <a:latin typeface="+mn-lt"/>
                <a:cs typeface="Arial"/>
              </a:rPr>
              <a:t>o</a:t>
            </a:r>
            <a:r>
              <a:rPr sz="2400" b="1" spc="5" dirty="0">
                <a:latin typeface="+mn-lt"/>
                <a:cs typeface="Arial"/>
              </a:rPr>
              <a:t>gram</a:t>
            </a:r>
            <a:r>
              <a:rPr sz="2400" b="1" dirty="0">
                <a:latin typeface="+mn-lt"/>
                <a:cs typeface="Arial"/>
              </a:rPr>
              <a:t>	</a:t>
            </a:r>
            <a:r>
              <a:rPr lang="en-US" sz="2400" b="1" spc="700" dirty="0">
                <a:latin typeface="+mn-lt"/>
                <a:cs typeface="Arial"/>
              </a:rPr>
              <a:t> </a:t>
            </a:r>
            <a:endParaRPr sz="2400" dirty="0">
              <a:latin typeface="+mn-lt"/>
              <a:cs typeface="Arial"/>
            </a:endParaRPr>
          </a:p>
          <a:p>
            <a:pPr marL="355600" marR="59690" indent="-342900">
              <a:lnSpc>
                <a:spcPts val="266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400" spc="10" dirty="0">
                <a:latin typeface="+mn-lt"/>
                <a:cs typeface="Times New Roman"/>
              </a:rPr>
              <a:t>Similar</a:t>
            </a:r>
            <a:r>
              <a:rPr lang="en-US" sz="2400" spc="-80" dirty="0">
                <a:latin typeface="+mn-lt"/>
                <a:cs typeface="Times New Roman"/>
              </a:rPr>
              <a:t> </a:t>
            </a:r>
            <a:r>
              <a:rPr lang="en-US" sz="2400" spc="90" dirty="0">
                <a:latin typeface="+mn-lt"/>
                <a:cs typeface="Times New Roman"/>
              </a:rPr>
              <a:t>to</a:t>
            </a:r>
            <a:r>
              <a:rPr lang="en-US" sz="2400" spc="-145" dirty="0">
                <a:latin typeface="+mn-lt"/>
                <a:cs typeface="Times New Roman"/>
              </a:rPr>
              <a:t> </a:t>
            </a:r>
            <a:r>
              <a:rPr lang="en-US" sz="2400" spc="60" dirty="0">
                <a:latin typeface="+mn-lt"/>
                <a:cs typeface="Times New Roman"/>
              </a:rPr>
              <a:t>a</a:t>
            </a:r>
            <a:r>
              <a:rPr lang="en-US" sz="2400" spc="-50" dirty="0">
                <a:latin typeface="+mn-lt"/>
                <a:cs typeface="Times New Roman"/>
              </a:rPr>
              <a:t> </a:t>
            </a:r>
            <a:r>
              <a:rPr lang="en-US" sz="2400" spc="-10" dirty="0">
                <a:latin typeface="+mn-lt"/>
                <a:cs typeface="Times New Roman"/>
              </a:rPr>
              <a:t>b</a:t>
            </a:r>
            <a:r>
              <a:rPr lang="en-US" sz="2400" spc="130" dirty="0">
                <a:latin typeface="+mn-lt"/>
                <a:cs typeface="Times New Roman"/>
              </a:rPr>
              <a:t>ar</a:t>
            </a:r>
            <a:r>
              <a:rPr lang="en-US" sz="2400" spc="-105" dirty="0">
                <a:latin typeface="+mn-lt"/>
                <a:cs typeface="Times New Roman"/>
              </a:rPr>
              <a:t> </a:t>
            </a:r>
            <a:r>
              <a:rPr lang="en-US" sz="2400" spc="55" dirty="0">
                <a:latin typeface="+mn-lt"/>
                <a:cs typeface="Times New Roman"/>
              </a:rPr>
              <a:t>chart but</a:t>
            </a:r>
            <a:r>
              <a:rPr lang="en-US" sz="2400" spc="60" dirty="0">
                <a:latin typeface="+mn-lt"/>
                <a:cs typeface="Times New Roman"/>
              </a:rPr>
              <a:t> </a:t>
            </a:r>
            <a:r>
              <a:rPr lang="en-US" sz="2400" spc="30" dirty="0">
                <a:latin typeface="+mn-lt"/>
                <a:cs typeface="Times New Roman"/>
              </a:rPr>
              <a:t>u</a:t>
            </a:r>
            <a:r>
              <a:rPr sz="2400" spc="30" dirty="0">
                <a:latin typeface="+mn-lt"/>
                <a:cs typeface="Times New Roman"/>
              </a:rPr>
              <a:t>sed</a:t>
            </a:r>
            <a:r>
              <a:rPr sz="2400" spc="-25" dirty="0">
                <a:latin typeface="+mn-lt"/>
                <a:cs typeface="Times New Roman"/>
              </a:rPr>
              <a:t> </a:t>
            </a:r>
            <a:r>
              <a:rPr sz="2400" spc="110" dirty="0">
                <a:latin typeface="+mn-lt"/>
                <a:cs typeface="Times New Roman"/>
              </a:rPr>
              <a:t>when</a:t>
            </a:r>
            <a:r>
              <a:rPr sz="2400" spc="-25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a</a:t>
            </a:r>
            <a:r>
              <a:rPr sz="2400" spc="-50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va</a:t>
            </a:r>
            <a:r>
              <a:rPr sz="2400" spc="30" dirty="0">
                <a:latin typeface="+mn-lt"/>
                <a:cs typeface="Times New Roman"/>
              </a:rPr>
              <a:t>r</a:t>
            </a:r>
            <a:r>
              <a:rPr sz="2400" spc="35" dirty="0">
                <a:latin typeface="+mn-lt"/>
                <a:cs typeface="Times New Roman"/>
              </a:rPr>
              <a:t>ia</a:t>
            </a:r>
            <a:r>
              <a:rPr sz="2400" spc="-35" dirty="0">
                <a:latin typeface="+mn-lt"/>
                <a:cs typeface="Times New Roman"/>
              </a:rPr>
              <a:t>b</a:t>
            </a:r>
            <a:r>
              <a:rPr sz="2400" spc="70" dirty="0">
                <a:latin typeface="+mn-lt"/>
                <a:cs typeface="Times New Roman"/>
              </a:rPr>
              <a:t>le</a:t>
            </a:r>
            <a:r>
              <a:rPr sz="2400" spc="-180" dirty="0">
                <a:latin typeface="+mn-lt"/>
                <a:cs typeface="Times New Roman"/>
              </a:rPr>
              <a:t> </a:t>
            </a:r>
            <a:r>
              <a:rPr sz="2400" spc="75" dirty="0">
                <a:latin typeface="+mn-lt"/>
                <a:cs typeface="Times New Roman"/>
              </a:rPr>
              <a:t>tak</a:t>
            </a:r>
            <a:r>
              <a:rPr sz="2400" spc="105" dirty="0">
                <a:latin typeface="+mn-lt"/>
                <a:cs typeface="Times New Roman"/>
              </a:rPr>
              <a:t>e</a:t>
            </a:r>
            <a:r>
              <a:rPr sz="2400" spc="-35" dirty="0">
                <a:latin typeface="+mn-lt"/>
                <a:cs typeface="Times New Roman"/>
              </a:rPr>
              <a:t>s</a:t>
            </a:r>
            <a:r>
              <a:rPr sz="2400" spc="-25" dirty="0">
                <a:latin typeface="+mn-lt"/>
                <a:cs typeface="Times New Roman"/>
              </a:rPr>
              <a:t> </a:t>
            </a:r>
            <a:r>
              <a:rPr sz="2400" spc="50" dirty="0">
                <a:latin typeface="+mn-lt"/>
                <a:cs typeface="Times New Roman"/>
              </a:rPr>
              <a:t>continuous</a:t>
            </a:r>
            <a:r>
              <a:rPr sz="2400" spc="15" dirty="0">
                <a:latin typeface="+mn-lt"/>
                <a:cs typeface="Times New Roman"/>
              </a:rPr>
              <a:t> </a:t>
            </a:r>
            <a:r>
              <a:rPr sz="2400" spc="100" dirty="0">
                <a:solidFill>
                  <a:srgbClr val="C00000"/>
                </a:solidFill>
                <a:latin typeface="+mn-lt"/>
                <a:cs typeface="Times New Roman"/>
              </a:rPr>
              <a:t>nume</a:t>
            </a:r>
            <a:r>
              <a:rPr sz="2400" spc="95" dirty="0">
                <a:solidFill>
                  <a:srgbClr val="C00000"/>
                </a:solidFill>
                <a:latin typeface="+mn-lt"/>
                <a:cs typeface="Times New Roman"/>
              </a:rPr>
              <a:t>r</a:t>
            </a:r>
            <a:r>
              <a:rPr sz="2400" spc="-15" dirty="0">
                <a:solidFill>
                  <a:srgbClr val="C00000"/>
                </a:solidFill>
                <a:latin typeface="+mn-lt"/>
                <a:cs typeface="Times New Roman"/>
              </a:rPr>
              <a:t>ic</a:t>
            </a:r>
            <a:r>
              <a:rPr sz="2400" spc="-80" dirty="0">
                <a:latin typeface="+mn-lt"/>
                <a:cs typeface="Times New Roman"/>
              </a:rPr>
              <a:t> </a:t>
            </a:r>
            <a:r>
              <a:rPr sz="2400" spc="50" dirty="0">
                <a:latin typeface="+mn-lt"/>
                <a:cs typeface="Times New Roman"/>
              </a:rPr>
              <a:t>valu</a:t>
            </a:r>
            <a:r>
              <a:rPr sz="2400" spc="85" dirty="0">
                <a:latin typeface="+mn-lt"/>
                <a:cs typeface="Times New Roman"/>
              </a:rPr>
              <a:t>e</a:t>
            </a:r>
            <a:r>
              <a:rPr sz="2400" spc="30" dirty="0">
                <a:latin typeface="+mn-lt"/>
                <a:cs typeface="Times New Roman"/>
              </a:rPr>
              <a:t>s</a:t>
            </a:r>
            <a:r>
              <a:rPr sz="2400" spc="-210" dirty="0">
                <a:latin typeface="+mn-lt"/>
                <a:cs typeface="Times New Roman"/>
              </a:rPr>
              <a:t> </a:t>
            </a:r>
            <a:endParaRPr lang="en-US" sz="2400" spc="-210" dirty="0">
              <a:latin typeface="+mn-lt"/>
              <a:cs typeface="Times New Roman"/>
            </a:endParaRPr>
          </a:p>
          <a:p>
            <a:pPr marL="355600" marR="59690" indent="-342900">
              <a:lnSpc>
                <a:spcPts val="266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sz="2400" spc="50" dirty="0">
                <a:latin typeface="+mn-lt"/>
                <a:cs typeface="Times New Roman"/>
              </a:rPr>
              <a:t>The</a:t>
            </a:r>
            <a:r>
              <a:rPr sz="2400" spc="-155" dirty="0">
                <a:latin typeface="+mn-lt"/>
                <a:cs typeface="Times New Roman"/>
              </a:rPr>
              <a:t> </a:t>
            </a:r>
            <a:r>
              <a:rPr sz="2400" spc="30" dirty="0">
                <a:latin typeface="+mn-lt"/>
                <a:cs typeface="Times New Roman"/>
              </a:rPr>
              <a:t>variabl</a:t>
            </a:r>
            <a:r>
              <a:rPr sz="2400" spc="165" dirty="0">
                <a:latin typeface="+mn-lt"/>
                <a:cs typeface="Times New Roman"/>
              </a:rPr>
              <a:t>e</a:t>
            </a:r>
            <a:r>
              <a:rPr sz="2400" spc="-70" dirty="0">
                <a:latin typeface="+mn-lt"/>
                <a:cs typeface="Times New Roman"/>
              </a:rPr>
              <a:t>'</a:t>
            </a:r>
            <a:r>
              <a:rPr sz="2400" dirty="0">
                <a:latin typeface="+mn-lt"/>
                <a:cs typeface="Times New Roman"/>
              </a:rPr>
              <a:t>s</a:t>
            </a:r>
            <a:r>
              <a:rPr sz="2400" spc="-130" dirty="0">
                <a:latin typeface="+mn-lt"/>
                <a:cs typeface="Times New Roman"/>
              </a:rPr>
              <a:t> </a:t>
            </a:r>
            <a:r>
              <a:rPr sz="2400" spc="100" dirty="0">
                <a:latin typeface="+mn-lt"/>
                <a:cs typeface="Times New Roman"/>
              </a:rPr>
              <a:t>nume</a:t>
            </a:r>
            <a:r>
              <a:rPr sz="2400" spc="70" dirty="0">
                <a:latin typeface="+mn-lt"/>
                <a:cs typeface="Times New Roman"/>
              </a:rPr>
              <a:t>r</a:t>
            </a:r>
            <a:r>
              <a:rPr sz="2400" spc="-15" dirty="0">
                <a:latin typeface="+mn-lt"/>
                <a:cs typeface="Times New Roman"/>
              </a:rPr>
              <a:t>ic</a:t>
            </a:r>
            <a:r>
              <a:rPr sz="2400" spc="-80" dirty="0">
                <a:latin typeface="+mn-lt"/>
                <a:cs typeface="Times New Roman"/>
              </a:rPr>
              <a:t> </a:t>
            </a:r>
            <a:r>
              <a:rPr sz="2400" spc="45" dirty="0">
                <a:latin typeface="+mn-lt"/>
                <a:cs typeface="Times New Roman"/>
              </a:rPr>
              <a:t>range</a:t>
            </a:r>
            <a:r>
              <a:rPr lang="en-US" sz="2400" spc="45" dirty="0">
                <a:latin typeface="+mn-lt"/>
                <a:cs typeface="Times New Roman"/>
              </a:rPr>
              <a:t> </a:t>
            </a:r>
            <a:r>
              <a:rPr sz="2400" spc="35" dirty="0">
                <a:latin typeface="+mn-lt"/>
                <a:cs typeface="Times New Roman"/>
              </a:rPr>
              <a:t>is</a:t>
            </a:r>
            <a:r>
              <a:rPr sz="2400" spc="-185" dirty="0">
                <a:latin typeface="+mn-lt"/>
                <a:cs typeface="Times New Roman"/>
              </a:rPr>
              <a:t> </a:t>
            </a:r>
            <a:r>
              <a:rPr sz="2400" spc="25" dirty="0">
                <a:latin typeface="+mn-lt"/>
                <a:cs typeface="Times New Roman"/>
              </a:rPr>
              <a:t>divided</a:t>
            </a:r>
            <a:r>
              <a:rPr sz="2400" spc="55" dirty="0">
                <a:latin typeface="+mn-lt"/>
                <a:cs typeface="Times New Roman"/>
              </a:rPr>
              <a:t> </a:t>
            </a:r>
            <a:r>
              <a:rPr sz="2400" spc="75" dirty="0">
                <a:latin typeface="+mn-lt"/>
                <a:cs typeface="Times New Roman"/>
              </a:rPr>
              <a:t>int</a:t>
            </a:r>
            <a:r>
              <a:rPr lang="en-US" sz="2400" spc="290" dirty="0">
                <a:latin typeface="+mn-lt"/>
                <a:cs typeface="Times New Roman"/>
              </a:rPr>
              <a:t>o </a:t>
            </a:r>
            <a:r>
              <a:rPr sz="2400" spc="35" dirty="0">
                <a:solidFill>
                  <a:srgbClr val="C00000"/>
                </a:solidFill>
                <a:latin typeface="+mn-lt"/>
                <a:cs typeface="Times New Roman"/>
              </a:rPr>
              <a:t>bins</a:t>
            </a:r>
            <a:r>
              <a:rPr sz="2400" dirty="0">
                <a:latin typeface="+mn-lt"/>
                <a:cs typeface="Times New Roman"/>
              </a:rPr>
              <a:t> </a:t>
            </a:r>
            <a:r>
              <a:rPr sz="2400" spc="20" dirty="0">
                <a:latin typeface="+mn-lt"/>
                <a:cs typeface="Times New Roman"/>
              </a:rPr>
              <a:t>f</a:t>
            </a:r>
            <a:r>
              <a:rPr sz="2400" spc="-75" dirty="0">
                <a:latin typeface="+mn-lt"/>
                <a:cs typeface="Times New Roman"/>
              </a:rPr>
              <a:t>o</a:t>
            </a:r>
            <a:r>
              <a:rPr sz="2400" spc="95" dirty="0">
                <a:latin typeface="+mn-lt"/>
                <a:cs typeface="Times New Roman"/>
              </a:rPr>
              <a:t>r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30" dirty="0">
                <a:latin typeface="+mn-lt"/>
                <a:cs typeface="Times New Roman"/>
              </a:rPr>
              <a:t>aggr</a:t>
            </a:r>
            <a:r>
              <a:rPr sz="2400" spc="5" dirty="0">
                <a:latin typeface="+mn-lt"/>
                <a:cs typeface="Times New Roman"/>
              </a:rPr>
              <a:t>e</a:t>
            </a:r>
            <a:r>
              <a:rPr sz="2400" spc="20" dirty="0">
                <a:latin typeface="+mn-lt"/>
                <a:cs typeface="Times New Roman"/>
              </a:rPr>
              <a:t>gating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65" dirty="0">
                <a:latin typeface="+mn-lt"/>
                <a:cs typeface="Times New Roman"/>
              </a:rPr>
              <a:t>count</a:t>
            </a:r>
            <a:r>
              <a:rPr sz="2400" spc="70" dirty="0">
                <a:latin typeface="+mn-lt"/>
                <a:cs typeface="Times New Roman"/>
              </a:rPr>
              <a:t>s</a:t>
            </a:r>
            <a:endParaRPr lang="en-US" sz="2400" spc="-210" dirty="0">
              <a:latin typeface="+mn-lt"/>
              <a:cs typeface="Times New Roman"/>
            </a:endParaRPr>
          </a:p>
          <a:p>
            <a:pPr marL="355600" marR="59690" indent="-342900">
              <a:lnSpc>
                <a:spcPts val="266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sz="2400" spc="15" dirty="0">
                <a:latin typeface="+mn-lt"/>
                <a:cs typeface="Times New Roman"/>
              </a:rPr>
              <a:t>Bars</a:t>
            </a:r>
            <a:r>
              <a:rPr sz="2400" spc="-105" dirty="0">
                <a:latin typeface="+mn-lt"/>
                <a:cs typeface="Times New Roman"/>
              </a:rPr>
              <a:t> </a:t>
            </a:r>
            <a:r>
              <a:rPr sz="2400" spc="95" dirty="0">
                <a:latin typeface="+mn-lt"/>
                <a:cs typeface="Times New Roman"/>
              </a:rPr>
              <a:t>are</a:t>
            </a:r>
            <a:r>
              <a:rPr sz="2400" spc="-145" dirty="0">
                <a:latin typeface="+mn-lt"/>
                <a:cs typeface="Times New Roman"/>
              </a:rPr>
              <a:t> </a:t>
            </a:r>
            <a:r>
              <a:rPr sz="2400" spc="-15" dirty="0">
                <a:latin typeface="+mn-lt"/>
                <a:cs typeface="Times New Roman"/>
              </a:rPr>
              <a:t>p</a:t>
            </a:r>
            <a:r>
              <a:rPr sz="2400" spc="50" dirty="0">
                <a:latin typeface="+mn-lt"/>
                <a:cs typeface="Times New Roman"/>
              </a:rPr>
              <a:t>lotted</a:t>
            </a:r>
            <a:r>
              <a:rPr sz="2400" spc="30" dirty="0">
                <a:latin typeface="+mn-lt"/>
                <a:cs typeface="Times New Roman"/>
              </a:rPr>
              <a:t> </a:t>
            </a:r>
            <a:r>
              <a:rPr sz="2400" spc="55" dirty="0">
                <a:latin typeface="+mn-lt"/>
                <a:cs typeface="Times New Roman"/>
              </a:rPr>
              <a:t>flu</a:t>
            </a:r>
            <a:r>
              <a:rPr sz="2400" spc="-75" dirty="0">
                <a:latin typeface="+mn-lt"/>
                <a:cs typeface="Times New Roman"/>
              </a:rPr>
              <a:t>s</a:t>
            </a:r>
            <a:r>
              <a:rPr sz="2400" spc="114" dirty="0">
                <a:latin typeface="+mn-lt"/>
                <a:cs typeface="Times New Roman"/>
              </a:rPr>
              <a:t>h</a:t>
            </a:r>
            <a:r>
              <a:rPr sz="2400" spc="-30" dirty="0">
                <a:latin typeface="+mn-lt"/>
                <a:cs typeface="Times New Roman"/>
              </a:rPr>
              <a:t> </a:t>
            </a:r>
            <a:r>
              <a:rPr sz="2400" spc="40" dirty="0">
                <a:solidFill>
                  <a:srgbClr val="C00000"/>
                </a:solidFill>
                <a:latin typeface="+mn-lt"/>
                <a:cs typeface="Times New Roman"/>
              </a:rPr>
              <a:t>against</a:t>
            </a:r>
            <a:r>
              <a:rPr sz="2400" spc="-75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60" dirty="0">
                <a:solidFill>
                  <a:srgbClr val="C00000"/>
                </a:solidFill>
                <a:latin typeface="+mn-lt"/>
                <a:cs typeface="Times New Roman"/>
              </a:rPr>
              <a:t>each</a:t>
            </a:r>
            <a:r>
              <a:rPr sz="2400" spc="-12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210" dirty="0">
                <a:solidFill>
                  <a:srgbClr val="C00000"/>
                </a:solidFill>
                <a:latin typeface="+mn-lt"/>
                <a:cs typeface="Times New Roman"/>
              </a:rPr>
              <a:t>o</a:t>
            </a:r>
            <a:r>
              <a:rPr sz="2400" spc="90" dirty="0">
                <a:solidFill>
                  <a:srgbClr val="C00000"/>
                </a:solidFill>
                <a:latin typeface="+mn-lt"/>
                <a:cs typeface="Times New Roman"/>
              </a:rPr>
              <a:t>ther</a:t>
            </a:r>
            <a:r>
              <a:rPr sz="2400" spc="-3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t</a:t>
            </a:r>
            <a:r>
              <a:rPr lang="en-US" sz="2400" spc="35" dirty="0">
                <a:latin typeface="+mn-lt"/>
                <a:cs typeface="Times New Roman"/>
              </a:rPr>
              <a:t>o </a:t>
            </a:r>
            <a:r>
              <a:rPr sz="2400" spc="30" dirty="0">
                <a:latin typeface="+mn-lt"/>
                <a:cs typeface="Times New Roman"/>
              </a:rPr>
              <a:t>emphasize</a:t>
            </a:r>
            <a:r>
              <a:rPr sz="2400" spc="-55" dirty="0">
                <a:latin typeface="+mn-lt"/>
                <a:cs typeface="Times New Roman"/>
              </a:rPr>
              <a:t> </a:t>
            </a:r>
            <a:r>
              <a:rPr sz="2400" spc="110" dirty="0">
                <a:latin typeface="+mn-lt"/>
                <a:cs typeface="Times New Roman"/>
              </a:rPr>
              <a:t>the</a:t>
            </a:r>
            <a:r>
              <a:rPr sz="2400" spc="-120" dirty="0">
                <a:latin typeface="+mn-lt"/>
                <a:cs typeface="Times New Roman"/>
              </a:rPr>
              <a:t> </a:t>
            </a:r>
            <a:r>
              <a:rPr sz="2400" spc="40" dirty="0">
                <a:solidFill>
                  <a:srgbClr val="C00000"/>
                </a:solidFill>
                <a:latin typeface="+mn-lt"/>
                <a:cs typeface="Times New Roman"/>
              </a:rPr>
              <a:t>continuous</a:t>
            </a:r>
            <a:r>
              <a:rPr sz="2400" spc="-70" dirty="0">
                <a:latin typeface="+mn-lt"/>
                <a:cs typeface="Times New Roman"/>
              </a:rPr>
              <a:t> </a:t>
            </a:r>
            <a:r>
              <a:rPr sz="2400" spc="80" dirty="0">
                <a:latin typeface="+mn-lt"/>
                <a:cs typeface="Times New Roman"/>
              </a:rPr>
              <a:t>natur</a:t>
            </a:r>
            <a:r>
              <a:rPr sz="2400" spc="190" dirty="0">
                <a:latin typeface="+mn-lt"/>
                <a:cs typeface="Times New Roman"/>
              </a:rPr>
              <a:t>e</a:t>
            </a:r>
            <a:r>
              <a:rPr sz="2400" spc="-45" dirty="0">
                <a:latin typeface="+mn-lt"/>
                <a:cs typeface="Times New Roman"/>
              </a:rPr>
              <a:t>.</a:t>
            </a:r>
            <a:endParaRPr sz="2400" dirty="0">
              <a:latin typeface="+mn-lt"/>
              <a:cs typeface="Times New Roman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38B3460C-BBA7-18DB-9A14-ADA0C1C76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311" y="416591"/>
            <a:ext cx="10515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Distribution</a:t>
            </a:r>
            <a:endParaRPr spc="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D62A0-3787-2380-B733-A1E521F71F25}"/>
              </a:ext>
            </a:extLst>
          </p:cNvPr>
          <p:cNvSpPr txBox="1"/>
          <p:nvPr/>
        </p:nvSpPr>
        <p:spPr>
          <a:xfrm>
            <a:off x="8661934" y="636980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Bins of equal 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1DB46-9178-709D-C83F-B2D120F6EDAD}"/>
              </a:ext>
            </a:extLst>
          </p:cNvPr>
          <p:cNvSpPr txBox="1"/>
          <p:nvPr/>
        </p:nvSpPr>
        <p:spPr>
          <a:xfrm>
            <a:off x="8661869" y="3186471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 (10 bins)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B0C8B4-7755-D2AD-2E38-91F33FCF5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474" y="3599055"/>
            <a:ext cx="3382208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Create a histogram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plt.figure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figsize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plt.hist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bins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plt.xlabel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'Value'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plt.ylabel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'Frequency'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0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735419" y="1410955"/>
            <a:ext cx="10741878" cy="237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700"/>
              </a:lnSpc>
            </a:pPr>
            <a:r>
              <a:rPr lang="en-US" sz="2400" b="1" spc="-125" dirty="0">
                <a:latin typeface="+mn-lt"/>
                <a:cs typeface="Arial"/>
              </a:rPr>
              <a:t>Box</a:t>
            </a:r>
            <a:r>
              <a:rPr lang="en-US" sz="2400" b="1" spc="100" dirty="0">
                <a:latin typeface="+mn-lt"/>
                <a:cs typeface="Arial"/>
              </a:rPr>
              <a:t> </a:t>
            </a:r>
            <a:r>
              <a:rPr lang="en-US" sz="2400" b="1" spc="-85" dirty="0">
                <a:latin typeface="+mn-lt"/>
                <a:cs typeface="Arial"/>
              </a:rPr>
              <a:t>p</a:t>
            </a:r>
            <a:r>
              <a:rPr lang="en-US" sz="2400" b="1" spc="-130" dirty="0">
                <a:latin typeface="+mn-lt"/>
                <a:cs typeface="Arial"/>
              </a:rPr>
              <a:t>l</a:t>
            </a:r>
            <a:r>
              <a:rPr lang="en-US" sz="2400" b="1" dirty="0">
                <a:latin typeface="+mn-lt"/>
                <a:cs typeface="Arial"/>
              </a:rPr>
              <a:t>ot      </a:t>
            </a:r>
            <a:endParaRPr lang="en-US" sz="2400" dirty="0">
              <a:latin typeface="+mn-lt"/>
              <a:cs typeface="Arial"/>
            </a:endParaRPr>
          </a:p>
          <a:p>
            <a:pPr marL="355600" marR="5080" indent="-342900">
              <a:lnSpc>
                <a:spcPct val="130700"/>
              </a:lnSpc>
              <a:buFont typeface="Arial" panose="020B0604020202020204" pitchFamily="34" charset="0"/>
              <a:buChar char="•"/>
            </a:pPr>
            <a:r>
              <a:rPr sz="2400" spc="-15" dirty="0">
                <a:latin typeface="+mn-lt"/>
                <a:cs typeface="Times New Roman"/>
              </a:rPr>
              <a:t>A</a:t>
            </a:r>
            <a:r>
              <a:rPr sz="2400" spc="-10" dirty="0">
                <a:latin typeface="+mn-lt"/>
                <a:cs typeface="Times New Roman"/>
              </a:rPr>
              <a:t> </a:t>
            </a:r>
            <a:r>
              <a:rPr sz="2400" spc="-20" dirty="0">
                <a:latin typeface="+mn-lt"/>
                <a:cs typeface="Times New Roman"/>
              </a:rPr>
              <a:t>box</a:t>
            </a:r>
            <a:r>
              <a:rPr sz="2400" spc="45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and</a:t>
            </a:r>
            <a:r>
              <a:rPr sz="2400" spc="-20" dirty="0">
                <a:latin typeface="+mn-lt"/>
                <a:cs typeface="Times New Roman"/>
              </a:rPr>
              <a:t> </a:t>
            </a:r>
            <a:r>
              <a:rPr sz="2400" spc="30" dirty="0">
                <a:latin typeface="+mn-lt"/>
                <a:cs typeface="Times New Roman"/>
              </a:rPr>
              <a:t>whiskers</a:t>
            </a:r>
            <a:r>
              <a:rPr sz="2400" spc="130" dirty="0">
                <a:latin typeface="+mn-lt"/>
                <a:cs typeface="Times New Roman"/>
              </a:rPr>
              <a:t> </a:t>
            </a:r>
            <a:r>
              <a:rPr sz="2400" spc="25" dirty="0">
                <a:latin typeface="+mn-lt"/>
                <a:cs typeface="Times New Roman"/>
              </a:rPr>
              <a:t>shows</a:t>
            </a:r>
            <a:r>
              <a:rPr sz="2400" spc="-45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the</a:t>
            </a:r>
            <a:r>
              <a:rPr sz="2400" spc="-125" dirty="0">
                <a:latin typeface="+mn-lt"/>
                <a:cs typeface="Times New Roman"/>
              </a:rPr>
              <a:t> </a:t>
            </a:r>
            <a:r>
              <a:rPr sz="2400" spc="55" dirty="0">
                <a:solidFill>
                  <a:srgbClr val="C00000"/>
                </a:solidFill>
                <a:latin typeface="+mn-lt"/>
                <a:cs typeface="Times New Roman"/>
              </a:rPr>
              <a:t>range</a:t>
            </a:r>
            <a:r>
              <a:rPr sz="2400" spc="-85" dirty="0">
                <a:latin typeface="+mn-lt"/>
                <a:cs typeface="Times New Roman"/>
              </a:rPr>
              <a:t> </a:t>
            </a:r>
            <a:r>
              <a:rPr lang="en-US" sz="2400" spc="185" dirty="0">
                <a:latin typeface="+mn-lt"/>
                <a:cs typeface="Times New Roman"/>
              </a:rPr>
              <a:t>o</a:t>
            </a:r>
            <a:r>
              <a:rPr sz="2400" spc="85" dirty="0">
                <a:latin typeface="+mn-lt"/>
                <a:cs typeface="Arial"/>
              </a:rPr>
              <a:t>f</a:t>
            </a:r>
            <a:r>
              <a:rPr sz="2400" spc="-50" dirty="0">
                <a:latin typeface="+mn-lt"/>
                <a:cs typeface="Arial"/>
              </a:rPr>
              <a:t> </a:t>
            </a:r>
            <a:r>
              <a:rPr sz="2400" spc="120" dirty="0">
                <a:latin typeface="+mn-lt"/>
                <a:cs typeface="Times New Roman"/>
              </a:rPr>
              <a:t>the</a:t>
            </a:r>
            <a:r>
              <a:rPr sz="2400" spc="-140" dirty="0">
                <a:latin typeface="+mn-lt"/>
                <a:cs typeface="Times New Roman"/>
              </a:rPr>
              <a:t> </a:t>
            </a:r>
            <a:r>
              <a:rPr sz="2400" spc="25" dirty="0">
                <a:latin typeface="+mn-lt"/>
                <a:cs typeface="Times New Roman"/>
              </a:rPr>
              <a:t>most</a:t>
            </a:r>
            <a:r>
              <a:rPr sz="2400" spc="55" dirty="0">
                <a:latin typeface="+mn-lt"/>
                <a:cs typeface="Times New Roman"/>
              </a:rPr>
              <a:t> </a:t>
            </a:r>
            <a:r>
              <a:rPr sz="2400" spc="40" dirty="0">
                <a:solidFill>
                  <a:srgbClr val="C00000"/>
                </a:solidFill>
                <a:latin typeface="+mn-lt"/>
                <a:cs typeface="Times New Roman"/>
              </a:rPr>
              <a:t>common</a:t>
            </a:r>
            <a:r>
              <a:rPr sz="2400" spc="15" dirty="0">
                <a:latin typeface="+mn-lt"/>
                <a:cs typeface="Times New Roman"/>
              </a:rPr>
              <a:t> </a:t>
            </a:r>
            <a:r>
              <a:rPr sz="2400" spc="35" dirty="0">
                <a:latin typeface="+mn-lt"/>
                <a:cs typeface="Times New Roman"/>
              </a:rPr>
              <a:t>data</a:t>
            </a:r>
            <a:r>
              <a:rPr sz="2400" spc="-25" dirty="0">
                <a:latin typeface="+mn-lt"/>
                <a:cs typeface="Times New Roman"/>
              </a:rPr>
              <a:t> </a:t>
            </a:r>
            <a:r>
              <a:rPr sz="2400" spc="35" dirty="0">
                <a:latin typeface="+mn-lt"/>
                <a:cs typeface="Times New Roman"/>
              </a:rPr>
              <a:t>valu</a:t>
            </a:r>
            <a:r>
              <a:rPr sz="2400" spc="15" dirty="0">
                <a:latin typeface="+mn-lt"/>
                <a:cs typeface="Times New Roman"/>
              </a:rPr>
              <a:t>e</a:t>
            </a:r>
            <a:r>
              <a:rPr sz="2400" spc="155" dirty="0">
                <a:latin typeface="+mn-lt"/>
                <a:cs typeface="Times New Roman"/>
              </a:rPr>
              <a:t>s</a:t>
            </a:r>
            <a:r>
              <a:rPr sz="2400" spc="-75" dirty="0">
                <a:latin typeface="+mn-lt"/>
                <a:cs typeface="Times New Roman"/>
              </a:rPr>
              <a:t>.</a:t>
            </a:r>
            <a:r>
              <a:rPr sz="2400" spc="-204" dirty="0">
                <a:latin typeface="+mn-lt"/>
                <a:cs typeface="Times New Roman"/>
              </a:rPr>
              <a:t> </a:t>
            </a:r>
            <a:endParaRPr lang="en-US" sz="2400" spc="70" dirty="0">
              <a:latin typeface="+mn-lt"/>
              <a:cs typeface="Times New Roman"/>
            </a:endParaRPr>
          </a:p>
          <a:p>
            <a:pPr marL="355600" marR="5080" indent="-342900">
              <a:lnSpc>
                <a:spcPct val="130700"/>
              </a:lnSpc>
              <a:buFont typeface="Arial" panose="020B0604020202020204" pitchFamily="34" charset="0"/>
              <a:buChar char="•"/>
            </a:pPr>
            <a:r>
              <a:rPr sz="2400" spc="5" dirty="0">
                <a:latin typeface="+mn-lt"/>
                <a:cs typeface="Times New Roman"/>
              </a:rPr>
              <a:t>More</a:t>
            </a:r>
            <a:r>
              <a:rPr sz="2400" spc="-35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oft</a:t>
            </a:r>
            <a:r>
              <a:rPr sz="2400" spc="-90" dirty="0">
                <a:latin typeface="+mn-lt"/>
                <a:cs typeface="Times New Roman"/>
              </a:rPr>
              <a:t>e</a:t>
            </a:r>
            <a:r>
              <a:rPr sz="2400" spc="135" dirty="0">
                <a:latin typeface="+mn-lt"/>
                <a:cs typeface="Times New Roman"/>
              </a:rPr>
              <a:t>n</a:t>
            </a:r>
            <a:r>
              <a:rPr sz="2400" dirty="0">
                <a:latin typeface="+mn-lt"/>
                <a:cs typeface="Times New Roman"/>
              </a:rPr>
              <a:t> </a:t>
            </a:r>
            <a:r>
              <a:rPr sz="2400" spc="250" dirty="0">
                <a:latin typeface="+mn-lt"/>
                <a:cs typeface="Times New Roman"/>
              </a:rPr>
              <a:t>u</a:t>
            </a:r>
            <a:r>
              <a:rPr sz="2400" spc="-10" dirty="0">
                <a:latin typeface="+mn-lt"/>
                <a:cs typeface="Times New Roman"/>
              </a:rPr>
              <a:t>sed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75" dirty="0">
                <a:latin typeface="+mn-lt"/>
                <a:cs typeface="Times New Roman"/>
              </a:rPr>
              <a:t>to</a:t>
            </a:r>
            <a:r>
              <a:rPr sz="2400" spc="-220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compare</a:t>
            </a:r>
            <a:r>
              <a:rPr sz="2400" spc="-80" dirty="0">
                <a:latin typeface="+mn-lt"/>
                <a:cs typeface="Times New Roman"/>
              </a:rPr>
              <a:t> </a:t>
            </a:r>
            <a:r>
              <a:rPr sz="2400" spc="70" dirty="0">
                <a:solidFill>
                  <a:srgbClr val="C00000"/>
                </a:solidFill>
                <a:latin typeface="+mn-lt"/>
                <a:cs typeface="Times New Roman"/>
              </a:rPr>
              <a:t>dist</a:t>
            </a:r>
            <a:r>
              <a:rPr sz="2400" spc="-15" dirty="0">
                <a:solidFill>
                  <a:srgbClr val="C00000"/>
                </a:solidFill>
                <a:latin typeface="+mn-lt"/>
                <a:cs typeface="Times New Roman"/>
              </a:rPr>
              <a:t>r</a:t>
            </a:r>
            <a:r>
              <a:rPr sz="2400" spc="40" dirty="0">
                <a:solidFill>
                  <a:srgbClr val="C00000"/>
                </a:solidFill>
                <a:latin typeface="+mn-lt"/>
                <a:cs typeface="Times New Roman"/>
              </a:rPr>
              <a:t>ibut</a:t>
            </a:r>
            <a:r>
              <a:rPr sz="2400" spc="5" dirty="0">
                <a:solidFill>
                  <a:srgbClr val="C00000"/>
                </a:solidFill>
                <a:latin typeface="+mn-lt"/>
                <a:cs typeface="Times New Roman"/>
              </a:rPr>
              <a:t>i</a:t>
            </a:r>
            <a:r>
              <a:rPr sz="2400" spc="65" dirty="0">
                <a:solidFill>
                  <a:srgbClr val="C00000"/>
                </a:solidFill>
                <a:latin typeface="+mn-lt"/>
                <a:cs typeface="Times New Roman"/>
              </a:rPr>
              <a:t>ons</a:t>
            </a:r>
            <a:r>
              <a:rPr sz="2400" spc="-175" dirty="0">
                <a:latin typeface="+mn-lt"/>
                <a:cs typeface="Times New Roman"/>
              </a:rPr>
              <a:t> </a:t>
            </a:r>
            <a:r>
              <a:rPr sz="2400" spc="50" dirty="0">
                <a:latin typeface="+mn-lt"/>
                <a:cs typeface="Times New Roman"/>
              </a:rPr>
              <a:t>be</a:t>
            </a:r>
            <a:r>
              <a:rPr sz="2400" spc="75" dirty="0">
                <a:latin typeface="+mn-lt"/>
                <a:cs typeface="Times New Roman"/>
              </a:rPr>
              <a:t>tween</a:t>
            </a:r>
            <a:r>
              <a:rPr sz="2400" spc="55" dirty="0">
                <a:latin typeface="+mn-lt"/>
                <a:cs typeface="Times New Roman"/>
              </a:rPr>
              <a:t> </a:t>
            </a:r>
            <a:r>
              <a:rPr sz="2400" spc="45" dirty="0">
                <a:latin typeface="+mn-lt"/>
                <a:cs typeface="Times New Roman"/>
              </a:rPr>
              <a:t>groups</a:t>
            </a:r>
            <a:endParaRPr lang="en-US" sz="2400" dirty="0">
              <a:latin typeface="+mn-lt"/>
              <a:cs typeface="Times New Roman"/>
            </a:endParaRPr>
          </a:p>
          <a:p>
            <a:pPr marL="355600" marR="5080" indent="-342900">
              <a:lnSpc>
                <a:spcPct val="1307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/>
              </a:rPr>
              <a:t>Box plots can be used to detect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imes New Roman"/>
              </a:rPr>
              <a:t>outliers</a:t>
            </a:r>
          </a:p>
          <a:p>
            <a:pPr marL="355600" marR="5080" indent="-342900">
              <a:lnSpc>
                <a:spcPct val="130700"/>
              </a:lnSpc>
              <a:buFont typeface="Arial" panose="020B0604020202020204" pitchFamily="34" charset="0"/>
              <a:buChar char="•"/>
            </a:pPr>
            <a:endParaRPr sz="2400" dirty="0">
              <a:latin typeface="+mn-lt"/>
              <a:cs typeface="Times New Roman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8F739FD3-80CA-F2AF-7D96-241CDA1F9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419" y="344490"/>
            <a:ext cx="10515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Distribution</a:t>
            </a:r>
            <a:endParaRPr spc="65" dirty="0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85EED377-F4F1-63C9-B9E9-4894D644B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05" y="4098293"/>
            <a:ext cx="3382208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seaborn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sns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Create a box plot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plt.figure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figsize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sns.boxplot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=age)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B6764CED-736A-9ED7-A2D8-3FCEA7C1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230" y="2984745"/>
            <a:ext cx="3223087" cy="1611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75488-5D37-7CA3-C534-55BF20888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99" y="4761116"/>
            <a:ext cx="5185548" cy="18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92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BA888F-3059-1571-BCC3-16234C85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19" y="3544055"/>
            <a:ext cx="4405885" cy="32647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2074" y="1255659"/>
            <a:ext cx="10447852" cy="2393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4450">
              <a:lnSpc>
                <a:spcPct val="136600"/>
              </a:lnSpc>
            </a:pPr>
            <a:r>
              <a:rPr lang="en-US" sz="2400" b="1" spc="40" dirty="0">
                <a:latin typeface="+mn-lt"/>
                <a:cs typeface="Times New Roman"/>
              </a:rPr>
              <a:t>Line Chart</a:t>
            </a:r>
          </a:p>
          <a:p>
            <a:pPr marL="355600" marR="44450" indent="-342900">
              <a:lnSpc>
                <a:spcPct val="136600"/>
              </a:lnSpc>
              <a:buFont typeface="Arial" panose="020B0604020202020204" pitchFamily="34" charset="0"/>
              <a:buChar char="•"/>
            </a:pPr>
            <a:r>
              <a:rPr sz="2400" spc="40" dirty="0">
                <a:latin typeface="+mn-lt"/>
                <a:cs typeface="Times New Roman"/>
              </a:rPr>
              <a:t>Most</a:t>
            </a:r>
            <a:r>
              <a:rPr sz="2400" spc="-25" dirty="0">
                <a:latin typeface="+mn-lt"/>
                <a:cs typeface="Times New Roman"/>
              </a:rPr>
              <a:t> </a:t>
            </a:r>
            <a:r>
              <a:rPr sz="2400" spc="70" dirty="0">
                <a:latin typeface="+mn-lt"/>
                <a:cs typeface="Times New Roman"/>
              </a:rPr>
              <a:t>common</a:t>
            </a:r>
            <a:r>
              <a:rPr sz="2400" spc="25" dirty="0">
                <a:latin typeface="+mn-lt"/>
                <a:cs typeface="Times New Roman"/>
              </a:rPr>
              <a:t> </a:t>
            </a:r>
            <a:r>
              <a:rPr sz="2400" spc="95" dirty="0">
                <a:latin typeface="+mn-lt"/>
                <a:cs typeface="Times New Roman"/>
              </a:rPr>
              <a:t>chart</a:t>
            </a:r>
            <a:r>
              <a:rPr sz="2400" spc="20" dirty="0">
                <a:latin typeface="+mn-lt"/>
                <a:cs typeface="Times New Roman"/>
              </a:rPr>
              <a:t> </a:t>
            </a:r>
            <a:r>
              <a:rPr sz="2400" spc="110" dirty="0">
                <a:latin typeface="+mn-lt"/>
                <a:cs typeface="Times New Roman"/>
              </a:rPr>
              <a:t>type</a:t>
            </a:r>
            <a:r>
              <a:rPr sz="2400" spc="-95" dirty="0">
                <a:latin typeface="+mn-lt"/>
                <a:cs typeface="Times New Roman"/>
              </a:rPr>
              <a:t> </a:t>
            </a:r>
            <a:r>
              <a:rPr sz="2400" spc="55" dirty="0">
                <a:latin typeface="+mn-lt"/>
                <a:cs typeface="Times New Roman"/>
              </a:rPr>
              <a:t>for</a:t>
            </a:r>
            <a:r>
              <a:rPr sz="2400" spc="-10" dirty="0">
                <a:latin typeface="+mn-lt"/>
                <a:cs typeface="Times New Roman"/>
              </a:rPr>
              <a:t> </a:t>
            </a:r>
            <a:r>
              <a:rPr sz="2400" spc="65" dirty="0">
                <a:latin typeface="+mn-lt"/>
                <a:cs typeface="Times New Roman"/>
              </a:rPr>
              <a:t>showing</a:t>
            </a:r>
            <a:r>
              <a:rPr sz="2400" spc="-75" dirty="0">
                <a:latin typeface="+mn-lt"/>
                <a:cs typeface="Times New Roman"/>
              </a:rPr>
              <a:t> </a:t>
            </a:r>
            <a:r>
              <a:rPr sz="2400" spc="80" dirty="0">
                <a:latin typeface="+mn-lt"/>
                <a:cs typeface="Times New Roman"/>
              </a:rPr>
              <a:t>change</a:t>
            </a:r>
            <a:r>
              <a:rPr sz="2400" spc="-95" dirty="0">
                <a:latin typeface="+mn-lt"/>
                <a:cs typeface="Times New Roman"/>
              </a:rPr>
              <a:t> </a:t>
            </a:r>
            <a:r>
              <a:rPr sz="2400" spc="75" dirty="0">
                <a:latin typeface="+mn-lt"/>
                <a:cs typeface="Times New Roman"/>
              </a:rPr>
              <a:t>over</a:t>
            </a:r>
            <a:r>
              <a:rPr sz="2400" spc="-55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tim</a:t>
            </a:r>
            <a:r>
              <a:rPr sz="2400" spc="140" dirty="0">
                <a:latin typeface="+mn-lt"/>
                <a:cs typeface="Times New Roman"/>
              </a:rPr>
              <a:t>e</a:t>
            </a:r>
            <a:r>
              <a:rPr lang="en-US" sz="2400" spc="-20" dirty="0">
                <a:latin typeface="+mn-lt"/>
                <a:cs typeface="Times New Roman"/>
              </a:rPr>
              <a:t> (</a:t>
            </a:r>
            <a:r>
              <a:rPr lang="en-US" sz="2400" spc="-20" dirty="0">
                <a:solidFill>
                  <a:srgbClr val="C00000"/>
                </a:solidFill>
                <a:latin typeface="+mn-lt"/>
                <a:cs typeface="Times New Roman"/>
              </a:rPr>
              <a:t>time-series</a:t>
            </a:r>
            <a:r>
              <a:rPr lang="en-US" sz="2400" spc="-20" dirty="0">
                <a:latin typeface="+mn-lt"/>
                <a:cs typeface="Times New Roman"/>
              </a:rPr>
              <a:t>)</a:t>
            </a:r>
            <a:endParaRPr lang="en-US" sz="2400" spc="-180" dirty="0">
              <a:latin typeface="+mn-lt"/>
              <a:cs typeface="Times New Roman"/>
            </a:endParaRPr>
          </a:p>
          <a:p>
            <a:pPr marL="355600" marR="44450" indent="-342900">
              <a:lnSpc>
                <a:spcPct val="136600"/>
              </a:lnSpc>
              <a:buFont typeface="Arial" panose="020B0604020202020204" pitchFamily="34" charset="0"/>
              <a:buChar char="•"/>
            </a:pPr>
            <a:r>
              <a:rPr sz="2400" spc="30" dirty="0">
                <a:latin typeface="+mn-lt"/>
                <a:cs typeface="Times New Roman"/>
              </a:rPr>
              <a:t>A</a:t>
            </a:r>
            <a:r>
              <a:rPr sz="2400" spc="10" dirty="0">
                <a:latin typeface="+mn-lt"/>
                <a:cs typeface="Times New Roman"/>
              </a:rPr>
              <a:t> </a:t>
            </a:r>
            <a:r>
              <a:rPr lang="en-US" sz="2400" spc="85" dirty="0">
                <a:solidFill>
                  <a:srgbClr val="C00000"/>
                </a:solidFill>
                <a:latin typeface="+mn-lt"/>
                <a:cs typeface="Times New Roman"/>
              </a:rPr>
              <a:t>p</a:t>
            </a:r>
            <a:r>
              <a:rPr lang="en-US" sz="2400" spc="60" dirty="0">
                <a:solidFill>
                  <a:srgbClr val="C00000"/>
                </a:solidFill>
                <a:latin typeface="+mn-lt"/>
                <a:cs typeface="Times New Roman"/>
              </a:rPr>
              <a:t>o</a:t>
            </a:r>
            <a:r>
              <a:rPr lang="en-US" sz="2400" spc="80" dirty="0">
                <a:solidFill>
                  <a:srgbClr val="C00000"/>
                </a:solidFill>
                <a:latin typeface="+mn-lt"/>
                <a:cs typeface="Times New Roman"/>
              </a:rPr>
              <a:t>int</a:t>
            </a:r>
            <a:r>
              <a:rPr sz="2400" spc="-5" dirty="0">
                <a:latin typeface="+mn-lt"/>
                <a:cs typeface="Times New Roman"/>
              </a:rPr>
              <a:t> </a:t>
            </a:r>
            <a:r>
              <a:rPr sz="2400" spc="10" dirty="0">
                <a:latin typeface="+mn-lt"/>
                <a:cs typeface="Times New Roman"/>
              </a:rPr>
              <a:t>is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40" dirty="0">
                <a:latin typeface="+mn-lt"/>
                <a:cs typeface="Times New Roman"/>
              </a:rPr>
              <a:t>p</a:t>
            </a:r>
            <a:r>
              <a:rPr sz="2400" spc="65" dirty="0">
                <a:latin typeface="+mn-lt"/>
                <a:cs typeface="Times New Roman"/>
              </a:rPr>
              <a:t>lotted</a:t>
            </a:r>
            <a:r>
              <a:rPr sz="2400" spc="-35" dirty="0">
                <a:latin typeface="+mn-lt"/>
                <a:cs typeface="Times New Roman"/>
              </a:rPr>
              <a:t> </a:t>
            </a:r>
            <a:r>
              <a:rPr sz="2400" spc="80" dirty="0">
                <a:latin typeface="+mn-lt"/>
                <a:cs typeface="Times New Roman"/>
              </a:rPr>
              <a:t>for</a:t>
            </a:r>
            <a:r>
              <a:rPr sz="2400" spc="-85" dirty="0">
                <a:latin typeface="+mn-lt"/>
                <a:cs typeface="Times New Roman"/>
              </a:rPr>
              <a:t> </a:t>
            </a:r>
            <a:r>
              <a:rPr lang="en-US" sz="2400" spc="50" dirty="0">
                <a:latin typeface="+mn-lt"/>
                <a:cs typeface="Times New Roman"/>
              </a:rPr>
              <a:t>feature's</a:t>
            </a:r>
            <a:r>
              <a:rPr lang="en-US" sz="2400" spc="-90" dirty="0">
                <a:latin typeface="+mn-lt"/>
                <a:cs typeface="Times New Roman"/>
              </a:rPr>
              <a:t> </a:t>
            </a:r>
            <a:r>
              <a:rPr lang="en-US" sz="2400" spc="75" dirty="0">
                <a:latin typeface="+mn-lt"/>
                <a:cs typeface="Times New Roman"/>
              </a:rPr>
              <a:t>valu</a:t>
            </a:r>
            <a:r>
              <a:rPr lang="en-US" sz="2400" spc="229" dirty="0">
                <a:latin typeface="+mn-lt"/>
                <a:cs typeface="Times New Roman"/>
              </a:rPr>
              <a:t>e in </a:t>
            </a:r>
            <a:r>
              <a:rPr sz="2400" spc="65" dirty="0">
                <a:solidFill>
                  <a:srgbClr val="C00000"/>
                </a:solidFill>
                <a:latin typeface="+mn-lt"/>
                <a:cs typeface="Times New Roman"/>
              </a:rPr>
              <a:t>each</a:t>
            </a:r>
            <a:r>
              <a:rPr sz="2400" spc="5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85" dirty="0">
                <a:solidFill>
                  <a:srgbClr val="C00000"/>
                </a:solidFill>
                <a:latin typeface="+mn-lt"/>
                <a:cs typeface="Times New Roman"/>
              </a:rPr>
              <a:t>time</a:t>
            </a:r>
            <a:r>
              <a:rPr sz="2400" spc="-8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45" dirty="0">
                <a:solidFill>
                  <a:srgbClr val="C00000"/>
                </a:solidFill>
                <a:latin typeface="+mn-lt"/>
                <a:cs typeface="Times New Roman"/>
              </a:rPr>
              <a:t>period</a:t>
            </a:r>
            <a:r>
              <a:rPr sz="2400" spc="13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endParaRPr lang="en-US" sz="2400" spc="40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355600" marR="44450" indent="-342900">
              <a:lnSpc>
                <a:spcPct val="136600"/>
              </a:lnSpc>
              <a:buFont typeface="Arial" panose="020B0604020202020204" pitchFamily="34" charset="0"/>
              <a:buChar char="•"/>
            </a:pPr>
            <a:r>
              <a:rPr sz="2400" spc="45" dirty="0">
                <a:latin typeface="+mn-lt"/>
                <a:cs typeface="Times New Roman"/>
              </a:rPr>
              <a:t>P</a:t>
            </a:r>
            <a:r>
              <a:rPr sz="2400" spc="40" dirty="0">
                <a:latin typeface="+mn-lt"/>
                <a:cs typeface="Times New Roman"/>
              </a:rPr>
              <a:t>o</a:t>
            </a:r>
            <a:r>
              <a:rPr sz="2400" spc="85" dirty="0">
                <a:latin typeface="+mn-lt"/>
                <a:cs typeface="Times New Roman"/>
              </a:rPr>
              <a:t>ints are</a:t>
            </a:r>
            <a:r>
              <a:rPr sz="2400" spc="-75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connected</a:t>
            </a:r>
            <a:r>
              <a:rPr sz="2400" spc="105" dirty="0">
                <a:latin typeface="+mn-lt"/>
                <a:cs typeface="Times New Roman"/>
              </a:rPr>
              <a:t> </a:t>
            </a:r>
            <a:r>
              <a:rPr sz="2400" spc="150" dirty="0">
                <a:latin typeface="+mn-lt"/>
                <a:cs typeface="Arial"/>
              </a:rPr>
              <a:t>by</a:t>
            </a:r>
            <a:r>
              <a:rPr sz="2400" spc="-120" dirty="0">
                <a:latin typeface="+mn-lt"/>
                <a:cs typeface="Arial"/>
              </a:rPr>
              <a:t> </a:t>
            </a:r>
            <a:r>
              <a:rPr sz="2400" spc="65" dirty="0">
                <a:solidFill>
                  <a:srgbClr val="C00000"/>
                </a:solidFill>
                <a:latin typeface="+mn-lt"/>
                <a:cs typeface="Times New Roman"/>
              </a:rPr>
              <a:t>line</a:t>
            </a:r>
            <a:r>
              <a:rPr sz="2400" spc="-6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114" dirty="0">
                <a:solidFill>
                  <a:srgbClr val="C00000"/>
                </a:solidFill>
                <a:latin typeface="+mn-lt"/>
                <a:cs typeface="Times New Roman"/>
              </a:rPr>
              <a:t>s</a:t>
            </a:r>
            <a:r>
              <a:rPr sz="2400" spc="-20" dirty="0">
                <a:solidFill>
                  <a:srgbClr val="C00000"/>
                </a:solidFill>
                <a:latin typeface="+mn-lt"/>
                <a:cs typeface="Times New Roman"/>
              </a:rPr>
              <a:t>e</a:t>
            </a:r>
            <a:r>
              <a:rPr sz="2400" spc="75" dirty="0">
                <a:solidFill>
                  <a:srgbClr val="C00000"/>
                </a:solidFill>
                <a:latin typeface="+mn-lt"/>
                <a:cs typeface="Times New Roman"/>
              </a:rPr>
              <a:t>gments</a:t>
            </a:r>
            <a:r>
              <a:rPr sz="2400" spc="-8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110" dirty="0">
                <a:latin typeface="+mn-lt"/>
                <a:cs typeface="Times New Roman"/>
              </a:rPr>
              <a:t>to</a:t>
            </a:r>
            <a:r>
              <a:rPr sz="2400" spc="-130" dirty="0">
                <a:latin typeface="+mn-lt"/>
                <a:cs typeface="Times New Roman"/>
              </a:rPr>
              <a:t> </a:t>
            </a:r>
            <a:r>
              <a:rPr sz="2400" spc="75" dirty="0">
                <a:latin typeface="+mn-lt"/>
                <a:cs typeface="Times New Roman"/>
              </a:rPr>
              <a:t>emphasize</a:t>
            </a:r>
            <a:r>
              <a:rPr sz="2400" spc="-65" dirty="0">
                <a:latin typeface="+mn-lt"/>
                <a:cs typeface="Times New Roman"/>
              </a:rPr>
              <a:t> </a:t>
            </a:r>
            <a:r>
              <a:rPr sz="2400" spc="65" dirty="0">
                <a:latin typeface="+mn-lt"/>
                <a:cs typeface="Times New Roman"/>
              </a:rPr>
              <a:t>progr</a:t>
            </a:r>
            <a:r>
              <a:rPr sz="2400" spc="110" dirty="0">
                <a:latin typeface="+mn-lt"/>
                <a:cs typeface="Times New Roman"/>
              </a:rPr>
              <a:t>e</a:t>
            </a:r>
            <a:r>
              <a:rPr sz="2400" spc="-10" dirty="0">
                <a:latin typeface="+mn-lt"/>
                <a:cs typeface="Times New Roman"/>
              </a:rPr>
              <a:t>ss</a:t>
            </a:r>
            <a:r>
              <a:rPr sz="2400" spc="-85" dirty="0">
                <a:latin typeface="+mn-lt"/>
                <a:cs typeface="Times New Roman"/>
              </a:rPr>
              <a:t>i</a:t>
            </a:r>
            <a:r>
              <a:rPr sz="2400" spc="95" dirty="0">
                <a:latin typeface="+mn-lt"/>
                <a:cs typeface="Times New Roman"/>
              </a:rPr>
              <a:t>on</a:t>
            </a:r>
            <a:r>
              <a:rPr sz="2400" spc="45" dirty="0">
                <a:latin typeface="+mn-lt"/>
                <a:cs typeface="Times New Roman"/>
              </a:rPr>
              <a:t> across</a:t>
            </a:r>
            <a:r>
              <a:rPr sz="2400" spc="-110" dirty="0">
                <a:latin typeface="+mn-lt"/>
                <a:cs typeface="Times New Roman"/>
              </a:rPr>
              <a:t> </a:t>
            </a:r>
            <a:r>
              <a:rPr sz="2400" spc="85" dirty="0">
                <a:latin typeface="+mn-lt"/>
                <a:cs typeface="Times New Roman"/>
              </a:rPr>
              <a:t>tim</a:t>
            </a:r>
            <a:r>
              <a:rPr sz="2400" spc="165" dirty="0">
                <a:latin typeface="+mn-lt"/>
                <a:cs typeface="Times New Roman"/>
              </a:rPr>
              <a:t>e</a:t>
            </a:r>
            <a:endParaRPr sz="2400" dirty="0">
              <a:latin typeface="+mn-lt"/>
              <a:cs typeface="Times New Roman"/>
            </a:endParaRPr>
          </a:p>
          <a:p>
            <a:pPr marL="342900" indent="-342900">
              <a:spcBef>
                <a:spcPts val="3"/>
              </a:spcBef>
              <a:buFont typeface="Arial" panose="020B0604020202020204" pitchFamily="34" charset="0"/>
              <a:buChar char="•"/>
            </a:pPr>
            <a:endParaRPr sz="2400" dirty="0">
              <a:latin typeface="+mn-lt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69AEA-7BC3-4FD1-3917-7542FE78F03A}"/>
              </a:ext>
            </a:extLst>
          </p:cNvPr>
          <p:cNvSpPr txBox="1"/>
          <p:nvPr/>
        </p:nvSpPr>
        <p:spPr>
          <a:xfrm>
            <a:off x="735439" y="467930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70" dirty="0">
                <a:latin typeface="+mj-lt"/>
                <a:cs typeface="Times New Roman"/>
              </a:rPr>
              <a:t>Change Over Time (Trend)</a:t>
            </a:r>
            <a:endParaRPr lang="en-US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B557-A55A-ED5D-C42F-93F4590C6DE3}"/>
              </a:ext>
            </a:extLst>
          </p:cNvPr>
          <p:cNvSpPr txBox="1"/>
          <p:nvPr/>
        </p:nvSpPr>
        <p:spPr>
          <a:xfrm>
            <a:off x="8115132" y="3313945"/>
            <a:ext cx="2711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20" dirty="0">
                <a:latin typeface="+mn-lt"/>
                <a:cs typeface="Times New Roman"/>
              </a:rPr>
              <a:t>Time-series data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03F06-F5C0-1677-684F-79FC017DD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993" y="3979759"/>
            <a:ext cx="4361771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y_train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'red'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predicted_y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'blue'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plt.xlabel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'Time'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plt.ylabel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'Passengers'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plt.legend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"Real"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"Predicted"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"lower right"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13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FEC0-59E2-FF28-13F8-20A05652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1AC2B-F36C-6AEC-05E0-63454393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03" y="4817212"/>
            <a:ext cx="4401597" cy="188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D1CF-B69D-0E13-B94E-9898F1A45BC6}"/>
              </a:ext>
            </a:extLst>
          </p:cNvPr>
          <p:cNvSpPr txBox="1"/>
          <p:nvPr/>
        </p:nvSpPr>
        <p:spPr>
          <a:xfrm>
            <a:off x="7694716" y="4465893"/>
            <a:ext cx="333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 Chart - </a:t>
            </a:r>
            <a:r>
              <a:rPr lang="en-US" b="1" dirty="0"/>
              <a:t>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4FCA-9BC2-AB75-D017-DE79D1AC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74" y="4820114"/>
            <a:ext cx="4631298" cy="1899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1B126-7E57-B0AB-9D04-8A6BA488B98E}"/>
              </a:ext>
            </a:extLst>
          </p:cNvPr>
          <p:cNvSpPr txBox="1"/>
          <p:nvPr/>
        </p:nvSpPr>
        <p:spPr>
          <a:xfrm>
            <a:off x="1330511" y="4383314"/>
            <a:ext cx="404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0" dirty="0">
                <a:solidFill>
                  <a:srgbClr val="312D2B"/>
                </a:solidFill>
                <a:cs typeface="Arial"/>
              </a:rPr>
              <a:t>Stacked</a:t>
            </a:r>
            <a:r>
              <a:rPr lang="en-US" spc="-30" dirty="0">
                <a:solidFill>
                  <a:srgbClr val="312D2B"/>
                </a:solidFill>
                <a:cs typeface="Arial"/>
              </a:rPr>
              <a:t> </a:t>
            </a:r>
            <a:r>
              <a:rPr lang="en-US" spc="-55" dirty="0">
                <a:solidFill>
                  <a:srgbClr val="312D2B"/>
                </a:solidFill>
                <a:cs typeface="Arial"/>
              </a:rPr>
              <a:t>bar</a:t>
            </a:r>
            <a:r>
              <a:rPr lang="en-US" spc="-20" dirty="0">
                <a:solidFill>
                  <a:srgbClr val="312D2B"/>
                </a:solidFill>
                <a:cs typeface="Arial"/>
              </a:rPr>
              <a:t> </a:t>
            </a:r>
            <a:r>
              <a:rPr lang="en-US" dirty="0">
                <a:solidFill>
                  <a:srgbClr val="312D2B"/>
                </a:solidFill>
                <a:cs typeface="Arial"/>
              </a:rPr>
              <a:t>c</a:t>
            </a:r>
            <a:r>
              <a:rPr lang="en-US" spc="-90" dirty="0">
                <a:solidFill>
                  <a:srgbClr val="312D2B"/>
                </a:solidFill>
                <a:cs typeface="Arial"/>
              </a:rPr>
              <a:t>h</a:t>
            </a:r>
            <a:r>
              <a:rPr lang="en-US" spc="10" dirty="0">
                <a:solidFill>
                  <a:srgbClr val="312D2B"/>
                </a:solidFill>
                <a:cs typeface="Arial"/>
              </a:rPr>
              <a:t>art</a:t>
            </a:r>
            <a:r>
              <a:rPr lang="en-US" spc="-40" dirty="0">
                <a:solidFill>
                  <a:srgbClr val="3F3D3B"/>
                </a:solidFill>
                <a:cs typeface="Times New Roman"/>
              </a:rPr>
              <a:t> </a:t>
            </a:r>
            <a:r>
              <a:rPr lang="en-US" b="1" spc="-40" dirty="0">
                <a:solidFill>
                  <a:srgbClr val="3F3D3B"/>
                </a:solidFill>
                <a:cs typeface="Times New Roman"/>
              </a:rPr>
              <a:t>- </a:t>
            </a:r>
            <a:r>
              <a:rPr lang="en-US" b="1" dirty="0"/>
              <a:t>Composition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4175F-58B6-2957-5B64-F682DA04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74" y="2359090"/>
            <a:ext cx="4029234" cy="1990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5E162-5755-8F86-5F83-88798E40E7C1}"/>
              </a:ext>
            </a:extLst>
          </p:cNvPr>
          <p:cNvSpPr txBox="1"/>
          <p:nvPr/>
        </p:nvSpPr>
        <p:spPr>
          <a:xfrm>
            <a:off x="1642817" y="2106956"/>
            <a:ext cx="233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40" dirty="0">
                <a:latin typeface="+mn-lt"/>
                <a:cs typeface="Arial"/>
              </a:rPr>
              <a:t>Sa</a:t>
            </a:r>
            <a:r>
              <a:rPr lang="en-US" sz="1800" spc="-55" dirty="0">
                <a:latin typeface="+mn-lt"/>
                <a:cs typeface="Arial"/>
              </a:rPr>
              <a:t>n</a:t>
            </a:r>
            <a:r>
              <a:rPr lang="en-US" sz="1800" spc="-45" dirty="0">
                <a:latin typeface="+mn-lt"/>
                <a:cs typeface="Arial"/>
              </a:rPr>
              <a:t>key chart - </a:t>
            </a:r>
            <a:r>
              <a:rPr lang="en-US" sz="1800" b="1" spc="-45" dirty="0">
                <a:latin typeface="+mn-lt"/>
                <a:cs typeface="Arial"/>
              </a:rPr>
              <a:t>Flows</a:t>
            </a:r>
            <a:endParaRPr lang="en-US" b="1" dirty="0"/>
          </a:p>
        </p:txBody>
      </p:sp>
      <p:pic>
        <p:nvPicPr>
          <p:cNvPr id="10" name="Picture 9" descr="A map of the united states with orange circles&#10;&#10;Description automatically generated">
            <a:extLst>
              <a:ext uri="{FF2B5EF4-FFF2-40B4-BE49-F238E27FC236}">
                <a16:creationId xmlns:a16="http://schemas.microsoft.com/office/drawing/2014/main" id="{2076DED2-2571-7628-AB51-624D68EEB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1" y="1952617"/>
            <a:ext cx="3333825" cy="2321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52E93-F32F-F0B9-2897-E3940B91AB1D}"/>
              </a:ext>
            </a:extLst>
          </p:cNvPr>
          <p:cNvSpPr txBox="1"/>
          <p:nvPr/>
        </p:nvSpPr>
        <p:spPr>
          <a:xfrm>
            <a:off x="7339891" y="1506022"/>
            <a:ext cx="333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65" dirty="0"/>
              <a:t>S</a:t>
            </a:r>
            <a:r>
              <a:rPr lang="en-US" spc="20" dirty="0"/>
              <a:t>c</a:t>
            </a:r>
            <a:r>
              <a:rPr lang="en-US" spc="30" dirty="0"/>
              <a:t>atter</a:t>
            </a:r>
            <a:r>
              <a:rPr lang="en-US" spc="120" dirty="0"/>
              <a:t> </a:t>
            </a:r>
            <a:r>
              <a:rPr lang="en-US" spc="55" dirty="0"/>
              <a:t>m</a:t>
            </a:r>
            <a:r>
              <a:rPr lang="en-US" spc="-70" dirty="0"/>
              <a:t>a</a:t>
            </a:r>
            <a:r>
              <a:rPr lang="en-US" spc="5" dirty="0"/>
              <a:t>p  </a:t>
            </a:r>
            <a:r>
              <a:rPr lang="en-US" b="1" spc="5" dirty="0"/>
              <a:t>- </a:t>
            </a:r>
            <a:r>
              <a:rPr lang="en-US" b="1" dirty="0"/>
              <a:t>Geographical Data</a:t>
            </a:r>
          </a:p>
        </p:txBody>
      </p:sp>
    </p:spTree>
    <p:extLst>
      <p:ext uri="{BB962C8B-B14F-4D97-AF65-F5344CB8AC3E}">
        <p14:creationId xmlns:p14="http://schemas.microsoft.com/office/powerpoint/2010/main" val="1156727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95" dirty="0"/>
              <a:t>Assignment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4"/>
            <a:ext cx="11592560" cy="48908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suitable data preprocessing methods, including binning for age variable and converting tabular format to transactional (using one-hot encoding), on amr_horse_ds.csv to prepare data for association rule mining.</a:t>
            </a:r>
          </a:p>
          <a:p>
            <a:r>
              <a:rPr lang="en-US" dirty="0"/>
              <a:t>Extract rules using all combination of the following hyper-parameters: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min_sup</a:t>
            </a:r>
            <a:r>
              <a:rPr lang="en-US" dirty="0"/>
              <a:t> = [0.05, 0.1, 0.4]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min_conf</a:t>
            </a:r>
            <a:r>
              <a:rPr lang="en-US" dirty="0"/>
              <a:t>= [0.70, 0.85, 0.95]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min_lift</a:t>
            </a:r>
            <a:r>
              <a:rPr lang="en-US" dirty="0"/>
              <a:t>= [1.1, 1.5, 4]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For one combination of hyper-parameters which produces 20 to 50 rules, save the resulting rules and report hyper-parameters that produced it</a:t>
            </a:r>
          </a:p>
          <a:p>
            <a:r>
              <a:rPr lang="en-US" dirty="0"/>
              <a:t>Visualize Support, Lift and Confidence of rules in step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789E6-5D04-D5CD-9C8D-58A2A009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00" y="3287634"/>
            <a:ext cx="4232760" cy="17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4F1611-B6D1-F594-D4FF-B0F16183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400" y="4559473"/>
            <a:ext cx="4826802" cy="2071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A0C9D-CDD0-DBCE-DF94-E616C217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- Interestingness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97E6-4D24-2751-3C7E-87562036E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3608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not looking for all </a:t>
            </a:r>
            <a:r>
              <a:rPr lang="en-US" dirty="0">
                <a:solidFill>
                  <a:srgbClr val="C00000"/>
                </a:solidFill>
              </a:rPr>
              <a:t>type of associations</a:t>
            </a:r>
            <a:r>
              <a:rPr lang="en-US" dirty="0"/>
              <a:t>:</a:t>
            </a:r>
          </a:p>
          <a:p>
            <a:r>
              <a:rPr lang="en-US" dirty="0"/>
              <a:t>Usually, associations which are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frequent</a:t>
            </a:r>
            <a:r>
              <a:rPr lang="en-US" dirty="0"/>
              <a:t> (e.g., noise) are </a:t>
            </a:r>
            <a:r>
              <a:rPr lang="en-US" dirty="0">
                <a:solidFill>
                  <a:srgbClr val="C00000"/>
                </a:solidFill>
              </a:rPr>
              <a:t>not interesting</a:t>
            </a:r>
          </a:p>
          <a:p>
            <a:r>
              <a:rPr lang="en-US" dirty="0"/>
              <a:t>Associations which are </a:t>
            </a:r>
            <a:r>
              <a:rPr lang="en-US" dirty="0">
                <a:solidFill>
                  <a:srgbClr val="C00000"/>
                </a:solidFill>
              </a:rPr>
              <a:t>not strong</a:t>
            </a:r>
            <a:r>
              <a:rPr lang="en-US" dirty="0"/>
              <a:t> (no real association) are </a:t>
            </a:r>
            <a:r>
              <a:rPr lang="en-US" dirty="0">
                <a:solidFill>
                  <a:srgbClr val="C00000"/>
                </a:solidFill>
              </a:rPr>
              <a:t>not interesting</a:t>
            </a:r>
          </a:p>
          <a:p>
            <a:r>
              <a:rPr lang="en-US" dirty="0"/>
              <a:t>Associations which are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reliable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not interesting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We need some </a:t>
            </a:r>
            <a:r>
              <a:rPr lang="en-US" dirty="0">
                <a:solidFill>
                  <a:srgbClr val="C00000"/>
                </a:solidFill>
              </a:rPr>
              <a:t>measures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interestingness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1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854736" y="22055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spc="-95" dirty="0"/>
              <a:t>Interestingness Measures - Support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25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882198" y="1363550"/>
                <a:ext cx="10712448" cy="5818979"/>
              </a:xfrm>
              <a:noFill/>
              <a:ln/>
            </p:spPr>
            <p:txBody>
              <a:bodyPr>
                <a:normAutofit/>
              </a:bodyPr>
              <a:lstStyle/>
              <a:p>
                <a:r>
                  <a:rPr lang="en-US" altLang="zh-TW" sz="2600" b="1" dirty="0">
                    <a:ea typeface="新細明體" charset="-120"/>
                  </a:rPr>
                  <a:t>Support : </a:t>
                </a:r>
                <a:r>
                  <a:rPr lang="en-US" altLang="zh-TW" sz="2600" dirty="0">
                    <a:ea typeface="新細明體" charset="-120"/>
                  </a:rPr>
                  <a:t>Measures how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common</a:t>
                </a:r>
                <a:r>
                  <a:rPr lang="en-US" altLang="zh-TW" sz="2600" dirty="0">
                    <a:ea typeface="新細明體" charset="-120"/>
                  </a:rPr>
                  <a:t> the items of the rule appear together in transactions (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Fraction</a:t>
                </a:r>
                <a:r>
                  <a:rPr lang="en-US" altLang="zh-TW" sz="2600" dirty="0">
                    <a:ea typeface="新細明體" charset="-120"/>
                  </a:rPr>
                  <a:t> of transactions that contain an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itemset</a:t>
                </a:r>
                <a:r>
                  <a:rPr lang="en-US" altLang="zh-TW" sz="2600" dirty="0">
                    <a:ea typeface="新細明體" charset="-120"/>
                  </a:rPr>
                  <a:t>) </a:t>
                </a:r>
              </a:p>
              <a:p>
                <a:pPr marL="457200" lvl="1" indent="0">
                  <a:spcBef>
                    <a:spcPct val="20000"/>
                  </a:spcBef>
                  <a:buNone/>
                </a:pPr>
                <a:r>
                  <a:rPr lang="en-US" altLang="zh-TW" dirty="0">
                    <a:ea typeface="新細明體" charset="-120"/>
                  </a:rPr>
                  <a:t>Support (X -&gt; Y) =</a:t>
                </a:r>
                <a:r>
                  <a:rPr lang="en-US" altLang="zh-TW" sz="2800" dirty="0">
                    <a:ea typeface="新細明體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TW" sz="2800" dirty="0">
                    <a:ea typeface="新細明體" charset="-120"/>
                  </a:rPr>
                  <a:t>   </a:t>
                </a:r>
                <a:r>
                  <a:rPr lang="en-US" altLang="zh-TW" dirty="0">
                    <a:ea typeface="新細明體" charset="-12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dirty="0" smtClean="0">
                            <a:ea typeface="新細明體" charset="-12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requency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b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dirty="0" smtClean="0">
                            <a:ea typeface="新細明體" charset="-120"/>
                          </a:rPr>
                          <m:t>transaction</m:t>
                        </m:r>
                      </m:den>
                    </m:f>
                  </m:oMath>
                </a14:m>
                <a:endParaRPr lang="en-US" altLang="zh-TW" dirty="0">
                  <a:ea typeface="新細明體" charset="-120"/>
                </a:endParaRPr>
              </a:p>
              <a:p>
                <a:pPr marL="457200" lvl="1" indent="0">
                  <a:spcBef>
                    <a:spcPct val="20000"/>
                  </a:spcBef>
                  <a:buNone/>
                </a:pPr>
                <a:endParaRPr lang="en-US" altLang="zh-TW" sz="2000" dirty="0">
                  <a:ea typeface="新細明體" charset="-120"/>
                </a:endParaRPr>
              </a:p>
              <a:p>
                <a:pPr marL="457200" lvl="1" indent="0">
                  <a:buNone/>
                </a:pPr>
                <a:r>
                  <a:rPr lang="en-US" altLang="zh-TW" sz="2000" dirty="0">
                    <a:ea typeface="新細明體" charset="-120"/>
                  </a:rPr>
                  <a:t>E.g.   Support(</a:t>
                </a:r>
                <a:r>
                  <a:rPr lang="en-US" altLang="zh-TW" sz="2000" dirty="0">
                    <a:solidFill>
                      <a:srgbClr val="C00000"/>
                    </a:solidFill>
                    <a:ea typeface="新細明體" charset="-120"/>
                  </a:rPr>
                  <a:t>Milk, Bread -&gt; Diaper</a:t>
                </a:r>
                <a:r>
                  <a:rPr lang="en-US" altLang="zh-TW" sz="2000" dirty="0">
                    <a:ea typeface="新細明體" charset="-120"/>
                  </a:rPr>
                  <a:t>) = Support(</a:t>
                </a:r>
                <a:r>
                  <a:rPr lang="en-US" altLang="zh-TW" sz="2000" dirty="0">
                    <a:solidFill>
                      <a:srgbClr val="C00000"/>
                    </a:solidFill>
                    <a:ea typeface="新細明體" charset="-120"/>
                  </a:rPr>
                  <a:t>{Milk, Bread, Diaper}</a:t>
                </a:r>
                <a:r>
                  <a:rPr lang="en-US" altLang="zh-TW" sz="2000" dirty="0">
                    <a:ea typeface="新細明體" charset="-120"/>
                  </a:rPr>
                  <a:t>) = 2/5 = 0.4 (%40)</a:t>
                </a:r>
              </a:p>
              <a:p>
                <a:pPr lvl="1"/>
                <a:endParaRPr lang="en-US" altLang="zh-TW" sz="2000" b="1" dirty="0">
                  <a:solidFill>
                    <a:srgbClr val="00B050"/>
                  </a:solidFill>
                  <a:ea typeface="新細明體" charset="-120"/>
                </a:endParaRPr>
              </a:p>
              <a:p>
                <a:r>
                  <a:rPr lang="en-US" altLang="zh-TW" sz="2600" b="1" dirty="0">
                    <a:ea typeface="新細明體" charset="-120"/>
                  </a:rPr>
                  <a:t>Frequent Itemset: </a:t>
                </a:r>
                <a:r>
                  <a:rPr lang="en-US" altLang="zh-TW" sz="2600" dirty="0">
                    <a:ea typeface="新細明體" charset="-120"/>
                  </a:rPr>
                  <a:t>An itemset whose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support</a:t>
                </a:r>
                <a:r>
                  <a:rPr lang="en-US" altLang="zh-TW" sz="2600" dirty="0">
                    <a:ea typeface="新細明體" charset="-120"/>
                  </a:rPr>
                  <a:t> is greater than or equal to a </a:t>
                </a:r>
                <a:r>
                  <a:rPr lang="en-US" altLang="zh-TW" sz="2600" i="1" dirty="0">
                    <a:ea typeface="新細明體" charset="-120"/>
                  </a:rPr>
                  <a:t>min-sup</a:t>
                </a:r>
                <a:r>
                  <a:rPr lang="en-US" altLang="zh-TW" sz="2600" dirty="0">
                    <a:ea typeface="新細明體" charset="-120"/>
                  </a:rPr>
                  <a:t> </a:t>
                </a:r>
                <a:r>
                  <a:rPr lang="en-US" altLang="zh-TW" sz="2600" dirty="0">
                    <a:solidFill>
                      <a:srgbClr val="C00000"/>
                    </a:solidFill>
                    <a:ea typeface="新細明體" charset="-120"/>
                  </a:rPr>
                  <a:t>threshold</a:t>
                </a:r>
                <a:r>
                  <a:rPr lang="en-US" altLang="zh-TW" sz="2600" dirty="0">
                    <a:ea typeface="新細明體" charset="-120"/>
                  </a:rPr>
                  <a:t> (Hyper-parameter)</a:t>
                </a:r>
              </a:p>
              <a:p>
                <a:pPr marL="457200" lvl="1" indent="0">
                  <a:spcBef>
                    <a:spcPct val="20000"/>
                  </a:spcBef>
                  <a:buNone/>
                </a:pPr>
                <a:endParaRPr lang="en-US" altLang="zh-TW" sz="1600" b="1" dirty="0">
                  <a:ea typeface="新細明體" charset="-120"/>
                </a:endParaRPr>
              </a:p>
              <a:p>
                <a:pPr marL="342900" indent="-342900">
                  <a:spcBef>
                    <a:spcPct val="20000"/>
                  </a:spcBef>
                  <a:buFontTx/>
                  <a:buChar char="•"/>
                </a:pPr>
                <a:r>
                  <a:rPr lang="en-US" altLang="zh-TW" sz="2400" b="1" dirty="0">
                    <a:ea typeface="新細明體" charset="-120"/>
                  </a:rPr>
                  <a:t>Why support?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–"/>
                </a:pPr>
                <a:r>
                  <a:rPr lang="en-US" altLang="zh-TW" sz="2200" dirty="0">
                    <a:ea typeface="新細明體" charset="-120"/>
                  </a:rPr>
                  <a:t>We are interested in </a:t>
                </a:r>
                <a:r>
                  <a:rPr lang="en-US" altLang="zh-TW" sz="2200" dirty="0">
                    <a:solidFill>
                      <a:srgbClr val="C00000"/>
                    </a:solidFill>
                    <a:ea typeface="新細明體" charset="-120"/>
                  </a:rPr>
                  <a:t>frequent patterns </a:t>
                </a:r>
                <a:r>
                  <a:rPr lang="en-US" altLang="zh-TW" sz="2200" dirty="0">
                    <a:ea typeface="新細明體" charset="-120"/>
                  </a:rPr>
                  <a:t>in data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–"/>
                </a:pPr>
                <a:r>
                  <a:rPr lang="en-US" altLang="zh-TW" sz="2200" dirty="0">
                    <a:ea typeface="新細明體" charset="-120"/>
                    <a:sym typeface="Symbol" pitchFamily="18" charset="2"/>
                  </a:rPr>
                  <a:t>Very low </a:t>
                </a:r>
                <a:r>
                  <a:rPr lang="en-US" altLang="zh-TW" sz="2200" dirty="0">
                    <a:ea typeface="新細明體" charset="-120"/>
                  </a:rPr>
                  <a:t>support rules can happen </a:t>
                </a:r>
                <a:r>
                  <a:rPr lang="en-US" altLang="zh-TW" sz="2200" dirty="0">
                    <a:solidFill>
                      <a:srgbClr val="C00000"/>
                    </a:solidFill>
                    <a:ea typeface="新細明體" charset="-120"/>
                  </a:rPr>
                  <a:t>by chance or noise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–"/>
                </a:pPr>
                <a:r>
                  <a:rPr lang="en-US" altLang="zh-TW" sz="2200" dirty="0">
                    <a:ea typeface="新細明體" charset="-120"/>
                  </a:rPr>
                  <a:t>Even if true rules, low support rules are often </a:t>
                </a:r>
                <a:r>
                  <a:rPr lang="en-US" altLang="zh-TW" sz="2200" dirty="0">
                    <a:solidFill>
                      <a:srgbClr val="C00000"/>
                    </a:solidFill>
                    <a:ea typeface="新細明體" charset="-120"/>
                  </a:rPr>
                  <a:t>not actionable</a:t>
                </a:r>
              </a:p>
              <a:p>
                <a:pPr marL="457200" lvl="1" indent="0">
                  <a:buNone/>
                </a:pPr>
                <a:endParaRPr lang="en-US" altLang="zh-TW" sz="2000" dirty="0">
                  <a:ea typeface="新細明體" charset="-120"/>
                </a:endParaRPr>
              </a:p>
            </p:txBody>
          </p:sp>
        </mc:Choice>
        <mc:Fallback>
          <p:sp>
            <p:nvSpPr>
              <p:cNvPr id="532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882198" y="1363550"/>
                <a:ext cx="10712448" cy="5818979"/>
              </a:xfrm>
              <a:blipFill>
                <a:blip r:embed="rId2"/>
                <a:stretch>
                  <a:fillRect l="-911" t="-167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252" name="Group 4"/>
          <p:cNvGrpSpPr>
            <a:grpSpLocks noChangeAspect="1"/>
          </p:cNvGrpSpPr>
          <p:nvPr/>
        </p:nvGrpSpPr>
        <p:grpSpPr bwMode="auto">
          <a:xfrm>
            <a:off x="8583138" y="4691743"/>
            <a:ext cx="3608861" cy="2166257"/>
            <a:chOff x="3408" y="1316"/>
            <a:chExt cx="2304" cy="1383"/>
          </a:xfrm>
        </p:grpSpPr>
        <p:sp>
          <p:nvSpPr>
            <p:cNvPr id="53253" name="AutoShape 5"/>
            <p:cNvSpPr>
              <a:spLocks noChangeAspect="1" noChangeArrowheads="1" noTextEdit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3254" name="Group 6"/>
            <p:cNvGrpSpPr>
              <a:grpSpLocks/>
            </p:cNvGrpSpPr>
            <p:nvPr/>
          </p:nvGrpSpPr>
          <p:grpSpPr bwMode="auto">
            <a:xfrm>
              <a:off x="3468" y="1316"/>
              <a:ext cx="2195" cy="1272"/>
              <a:chOff x="3468" y="1316"/>
              <a:chExt cx="2195" cy="1272"/>
            </a:xfrm>
          </p:grpSpPr>
          <p:sp>
            <p:nvSpPr>
              <p:cNvPr id="53255" name="Rectangle 7"/>
              <p:cNvSpPr>
                <a:spLocks noChangeArrowheads="1"/>
              </p:cNvSpPr>
              <p:nvPr/>
            </p:nvSpPr>
            <p:spPr bwMode="auto">
              <a:xfrm>
                <a:off x="3480" y="1330"/>
                <a:ext cx="41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3885" y="1330"/>
                <a:ext cx="44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480" y="1470"/>
                <a:ext cx="449" cy="62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521" y="1330"/>
                <a:ext cx="364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3521" y="1334"/>
                <a:ext cx="169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TID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731" y="1334"/>
                <a:ext cx="27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935" y="1330"/>
                <a:ext cx="44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5609" y="1330"/>
                <a:ext cx="41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935" y="1470"/>
                <a:ext cx="1715" cy="62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979" y="1330"/>
                <a:ext cx="1630" cy="140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5" name="Rectangle 17"/>
              <p:cNvSpPr>
                <a:spLocks noChangeArrowheads="1"/>
              </p:cNvSpPr>
              <p:nvPr/>
            </p:nvSpPr>
            <p:spPr bwMode="auto">
              <a:xfrm>
                <a:off x="3979" y="1334"/>
                <a:ext cx="278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Items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266" name="Rectangle 18"/>
              <p:cNvSpPr>
                <a:spLocks noChangeArrowheads="1"/>
              </p:cNvSpPr>
              <p:nvPr/>
            </p:nvSpPr>
            <p:spPr bwMode="auto">
              <a:xfrm>
                <a:off x="4258" y="1334"/>
                <a:ext cx="27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500" b="1" i="1">
                    <a:solidFill>
                      <a:srgbClr val="FFFFFF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267" name="Rectangle 19"/>
              <p:cNvSpPr>
                <a:spLocks noChangeArrowheads="1"/>
              </p:cNvSpPr>
              <p:nvPr/>
            </p:nvSpPr>
            <p:spPr bwMode="auto">
              <a:xfrm>
                <a:off x="3468" y="1316"/>
                <a:ext cx="12" cy="1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68" y="1316"/>
                <a:ext cx="1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9" name="Rectangle 21"/>
              <p:cNvSpPr>
                <a:spLocks noChangeArrowheads="1"/>
              </p:cNvSpPr>
              <p:nvPr/>
            </p:nvSpPr>
            <p:spPr bwMode="auto">
              <a:xfrm>
                <a:off x="3468" y="1316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468" y="1316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3468" y="1316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2" name="Rectangle 24"/>
              <p:cNvSpPr>
                <a:spLocks noChangeArrowheads="1"/>
              </p:cNvSpPr>
              <p:nvPr/>
            </p:nvSpPr>
            <p:spPr bwMode="auto">
              <a:xfrm>
                <a:off x="3480" y="1316"/>
                <a:ext cx="44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3" name="Line 25"/>
              <p:cNvSpPr>
                <a:spLocks noChangeShapeType="1"/>
              </p:cNvSpPr>
              <p:nvPr/>
            </p:nvSpPr>
            <p:spPr bwMode="auto">
              <a:xfrm>
                <a:off x="3480" y="1316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3480" y="1329"/>
                <a:ext cx="449" cy="1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3935" y="1329"/>
                <a:ext cx="6" cy="1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3929" y="1329"/>
                <a:ext cx="6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7" name="Line 29"/>
              <p:cNvSpPr>
                <a:spLocks noChangeShapeType="1"/>
              </p:cNvSpPr>
              <p:nvPr/>
            </p:nvSpPr>
            <p:spPr bwMode="auto">
              <a:xfrm>
                <a:off x="3929" y="1329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3929" y="1316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9" name="Line 31"/>
              <p:cNvSpPr>
                <a:spLocks noChangeShapeType="1"/>
              </p:cNvSpPr>
              <p:nvPr/>
            </p:nvSpPr>
            <p:spPr bwMode="auto">
              <a:xfrm>
                <a:off x="3929" y="1316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0" name="Line 32"/>
              <p:cNvSpPr>
                <a:spLocks noChangeShapeType="1"/>
              </p:cNvSpPr>
              <p:nvPr/>
            </p:nvSpPr>
            <p:spPr bwMode="auto">
              <a:xfrm>
                <a:off x="3929" y="1316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3941" y="1316"/>
                <a:ext cx="170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2" name="Line 34"/>
              <p:cNvSpPr>
                <a:spLocks noChangeShapeType="1"/>
              </p:cNvSpPr>
              <p:nvPr/>
            </p:nvSpPr>
            <p:spPr bwMode="auto">
              <a:xfrm>
                <a:off x="3941" y="1316"/>
                <a:ext cx="17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3" name="Rectangle 35"/>
              <p:cNvSpPr>
                <a:spLocks noChangeArrowheads="1"/>
              </p:cNvSpPr>
              <p:nvPr/>
            </p:nvSpPr>
            <p:spPr bwMode="auto">
              <a:xfrm>
                <a:off x="3941" y="1329"/>
                <a:ext cx="1709" cy="1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4" name="Rectangle 36"/>
              <p:cNvSpPr>
                <a:spLocks noChangeArrowheads="1"/>
              </p:cNvSpPr>
              <p:nvPr/>
            </p:nvSpPr>
            <p:spPr bwMode="auto">
              <a:xfrm>
                <a:off x="5650" y="1316"/>
                <a:ext cx="13" cy="1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5650" y="1316"/>
                <a:ext cx="1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6" name="Rectangle 38"/>
              <p:cNvSpPr>
                <a:spLocks noChangeArrowheads="1"/>
              </p:cNvSpPr>
              <p:nvPr/>
            </p:nvSpPr>
            <p:spPr bwMode="auto">
              <a:xfrm>
                <a:off x="5650" y="1316"/>
                <a:ext cx="13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5650" y="131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5650" y="1316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9" name="Rectangle 41"/>
              <p:cNvSpPr>
                <a:spLocks noChangeArrowheads="1"/>
              </p:cNvSpPr>
              <p:nvPr/>
            </p:nvSpPr>
            <p:spPr bwMode="auto">
              <a:xfrm>
                <a:off x="3468" y="1330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3468" y="1330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3929" y="1330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2" name="Line 44"/>
              <p:cNvSpPr>
                <a:spLocks noChangeShapeType="1"/>
              </p:cNvSpPr>
              <p:nvPr/>
            </p:nvSpPr>
            <p:spPr bwMode="auto">
              <a:xfrm>
                <a:off x="3929" y="1330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3" name="Rectangle 45"/>
              <p:cNvSpPr>
                <a:spLocks noChangeArrowheads="1"/>
              </p:cNvSpPr>
              <p:nvPr/>
            </p:nvSpPr>
            <p:spPr bwMode="auto">
              <a:xfrm>
                <a:off x="5650" y="1330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4" name="Line 46"/>
              <p:cNvSpPr>
                <a:spLocks noChangeShapeType="1"/>
              </p:cNvSpPr>
              <p:nvPr/>
            </p:nvSpPr>
            <p:spPr bwMode="auto">
              <a:xfrm>
                <a:off x="5650" y="1330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5" name="Rectangle 47"/>
              <p:cNvSpPr>
                <a:spLocks noChangeArrowheads="1"/>
              </p:cNvSpPr>
              <p:nvPr/>
            </p:nvSpPr>
            <p:spPr bwMode="auto">
              <a:xfrm>
                <a:off x="3480" y="1539"/>
                <a:ext cx="41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6" name="Rectangle 48"/>
              <p:cNvSpPr>
                <a:spLocks noChangeArrowheads="1"/>
              </p:cNvSpPr>
              <p:nvPr/>
            </p:nvSpPr>
            <p:spPr bwMode="auto">
              <a:xfrm>
                <a:off x="3885" y="1539"/>
                <a:ext cx="44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7" name="Rectangle 49"/>
              <p:cNvSpPr>
                <a:spLocks noChangeArrowheads="1"/>
              </p:cNvSpPr>
              <p:nvPr/>
            </p:nvSpPr>
            <p:spPr bwMode="auto">
              <a:xfrm>
                <a:off x="3480" y="1700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8" name="Rectangle 50"/>
              <p:cNvSpPr>
                <a:spLocks noChangeArrowheads="1"/>
              </p:cNvSpPr>
              <p:nvPr/>
            </p:nvSpPr>
            <p:spPr bwMode="auto">
              <a:xfrm>
                <a:off x="3521" y="1539"/>
                <a:ext cx="364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9" name="Rectangle 51"/>
              <p:cNvSpPr>
                <a:spLocks noChangeArrowheads="1"/>
              </p:cNvSpPr>
              <p:nvPr/>
            </p:nvSpPr>
            <p:spPr bwMode="auto">
              <a:xfrm>
                <a:off x="3521" y="1541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1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3300" name="Rectangle 52"/>
              <p:cNvSpPr>
                <a:spLocks noChangeArrowheads="1"/>
              </p:cNvSpPr>
              <p:nvPr/>
            </p:nvSpPr>
            <p:spPr bwMode="auto">
              <a:xfrm>
                <a:off x="3591" y="1541"/>
                <a:ext cx="3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01" name="Rectangle 53"/>
              <p:cNvSpPr>
                <a:spLocks noChangeArrowheads="1"/>
              </p:cNvSpPr>
              <p:nvPr/>
            </p:nvSpPr>
            <p:spPr bwMode="auto">
              <a:xfrm>
                <a:off x="3935" y="1539"/>
                <a:ext cx="44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2" name="Rectangle 54"/>
              <p:cNvSpPr>
                <a:spLocks noChangeArrowheads="1"/>
              </p:cNvSpPr>
              <p:nvPr/>
            </p:nvSpPr>
            <p:spPr bwMode="auto">
              <a:xfrm>
                <a:off x="5609" y="1539"/>
                <a:ext cx="41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3" name="Rectangle 55"/>
              <p:cNvSpPr>
                <a:spLocks noChangeArrowheads="1"/>
              </p:cNvSpPr>
              <p:nvPr/>
            </p:nvSpPr>
            <p:spPr bwMode="auto">
              <a:xfrm>
                <a:off x="3935" y="1700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4" name="Rectangle 56"/>
              <p:cNvSpPr>
                <a:spLocks noChangeArrowheads="1"/>
              </p:cNvSpPr>
              <p:nvPr/>
            </p:nvSpPr>
            <p:spPr bwMode="auto">
              <a:xfrm>
                <a:off x="3979" y="1539"/>
                <a:ext cx="1630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5" name="Rectangle 57"/>
              <p:cNvSpPr>
                <a:spLocks noChangeArrowheads="1"/>
              </p:cNvSpPr>
              <p:nvPr/>
            </p:nvSpPr>
            <p:spPr bwMode="auto">
              <a:xfrm>
                <a:off x="3979" y="1541"/>
                <a:ext cx="653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Bread, Milk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53306" name="Rectangle 58"/>
              <p:cNvSpPr>
                <a:spLocks noChangeArrowheads="1"/>
              </p:cNvSpPr>
              <p:nvPr/>
            </p:nvSpPr>
            <p:spPr bwMode="auto">
              <a:xfrm>
                <a:off x="4698" y="1591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07" name="Rectangle 59"/>
              <p:cNvSpPr>
                <a:spLocks noChangeArrowheads="1"/>
              </p:cNvSpPr>
              <p:nvPr/>
            </p:nvSpPr>
            <p:spPr bwMode="auto">
              <a:xfrm>
                <a:off x="3468" y="1532"/>
                <a:ext cx="12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8" name="Line 60"/>
              <p:cNvSpPr>
                <a:spLocks noChangeShapeType="1"/>
              </p:cNvSpPr>
              <p:nvPr/>
            </p:nvSpPr>
            <p:spPr bwMode="auto">
              <a:xfrm>
                <a:off x="3468" y="153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9" name="Rectangle 61"/>
              <p:cNvSpPr>
                <a:spLocks noChangeArrowheads="1"/>
              </p:cNvSpPr>
              <p:nvPr/>
            </p:nvSpPr>
            <p:spPr bwMode="auto">
              <a:xfrm>
                <a:off x="3480" y="1532"/>
                <a:ext cx="449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0" name="Line 62"/>
              <p:cNvSpPr>
                <a:spLocks noChangeShapeType="1"/>
              </p:cNvSpPr>
              <p:nvPr/>
            </p:nvSpPr>
            <p:spPr bwMode="auto">
              <a:xfrm>
                <a:off x="3480" y="1532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1" name="Rectangle 63"/>
              <p:cNvSpPr>
                <a:spLocks noChangeArrowheads="1"/>
              </p:cNvSpPr>
              <p:nvPr/>
            </p:nvSpPr>
            <p:spPr bwMode="auto">
              <a:xfrm>
                <a:off x="3929" y="1532"/>
                <a:ext cx="6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2" name="Line 64"/>
              <p:cNvSpPr>
                <a:spLocks noChangeShapeType="1"/>
              </p:cNvSpPr>
              <p:nvPr/>
            </p:nvSpPr>
            <p:spPr bwMode="auto">
              <a:xfrm>
                <a:off x="3929" y="1532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3" name="Line 65"/>
              <p:cNvSpPr>
                <a:spLocks noChangeShapeType="1"/>
              </p:cNvSpPr>
              <p:nvPr/>
            </p:nvSpPr>
            <p:spPr bwMode="auto">
              <a:xfrm>
                <a:off x="3929" y="1532"/>
                <a:ext cx="1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4" name="Rectangle 66"/>
              <p:cNvSpPr>
                <a:spLocks noChangeArrowheads="1"/>
              </p:cNvSpPr>
              <p:nvPr/>
            </p:nvSpPr>
            <p:spPr bwMode="auto">
              <a:xfrm>
                <a:off x="3935" y="1532"/>
                <a:ext cx="1715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5" name="Line 67"/>
              <p:cNvSpPr>
                <a:spLocks noChangeShapeType="1"/>
              </p:cNvSpPr>
              <p:nvPr/>
            </p:nvSpPr>
            <p:spPr bwMode="auto">
              <a:xfrm>
                <a:off x="3935" y="1532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6" name="Rectangle 68"/>
              <p:cNvSpPr>
                <a:spLocks noChangeArrowheads="1"/>
              </p:cNvSpPr>
              <p:nvPr/>
            </p:nvSpPr>
            <p:spPr bwMode="auto">
              <a:xfrm>
                <a:off x="5650" y="1532"/>
                <a:ext cx="13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7" name="Line 69"/>
              <p:cNvSpPr>
                <a:spLocks noChangeShapeType="1"/>
              </p:cNvSpPr>
              <p:nvPr/>
            </p:nvSpPr>
            <p:spPr bwMode="auto">
              <a:xfrm>
                <a:off x="5650" y="1532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8" name="Rectangle 70"/>
              <p:cNvSpPr>
                <a:spLocks noChangeArrowheads="1"/>
              </p:cNvSpPr>
              <p:nvPr/>
            </p:nvSpPr>
            <p:spPr bwMode="auto">
              <a:xfrm>
                <a:off x="3468" y="1539"/>
                <a:ext cx="12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9" name="Line 71"/>
              <p:cNvSpPr>
                <a:spLocks noChangeShapeType="1"/>
              </p:cNvSpPr>
              <p:nvPr/>
            </p:nvSpPr>
            <p:spPr bwMode="auto">
              <a:xfrm>
                <a:off x="3468" y="1539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0" name="Rectangle 72"/>
              <p:cNvSpPr>
                <a:spLocks noChangeArrowheads="1"/>
              </p:cNvSpPr>
              <p:nvPr/>
            </p:nvSpPr>
            <p:spPr bwMode="auto">
              <a:xfrm>
                <a:off x="3929" y="1539"/>
                <a:ext cx="6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1" name="Line 73"/>
              <p:cNvSpPr>
                <a:spLocks noChangeShapeType="1"/>
              </p:cNvSpPr>
              <p:nvPr/>
            </p:nvSpPr>
            <p:spPr bwMode="auto">
              <a:xfrm>
                <a:off x="3929" y="1539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2" name="Rectangle 74"/>
              <p:cNvSpPr>
                <a:spLocks noChangeArrowheads="1"/>
              </p:cNvSpPr>
              <p:nvPr/>
            </p:nvSpPr>
            <p:spPr bwMode="auto">
              <a:xfrm>
                <a:off x="5650" y="1539"/>
                <a:ext cx="13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3" name="Line 75"/>
              <p:cNvSpPr>
                <a:spLocks noChangeShapeType="1"/>
              </p:cNvSpPr>
              <p:nvPr/>
            </p:nvSpPr>
            <p:spPr bwMode="auto">
              <a:xfrm>
                <a:off x="5650" y="1539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4" name="Rectangle 76"/>
              <p:cNvSpPr>
                <a:spLocks noChangeArrowheads="1"/>
              </p:cNvSpPr>
              <p:nvPr/>
            </p:nvSpPr>
            <p:spPr bwMode="auto">
              <a:xfrm>
                <a:off x="3480" y="1748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5" name="Rectangle 77"/>
              <p:cNvSpPr>
                <a:spLocks noChangeArrowheads="1"/>
              </p:cNvSpPr>
              <p:nvPr/>
            </p:nvSpPr>
            <p:spPr bwMode="auto">
              <a:xfrm>
                <a:off x="3885" y="1748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6" name="Rectangle 78"/>
              <p:cNvSpPr>
                <a:spLocks noChangeArrowheads="1"/>
              </p:cNvSpPr>
              <p:nvPr/>
            </p:nvSpPr>
            <p:spPr bwMode="auto">
              <a:xfrm>
                <a:off x="3480" y="1908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7" name="Rectangle 79"/>
              <p:cNvSpPr>
                <a:spLocks noChangeArrowheads="1"/>
              </p:cNvSpPr>
              <p:nvPr/>
            </p:nvSpPr>
            <p:spPr bwMode="auto">
              <a:xfrm>
                <a:off x="3521" y="1748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8" name="Rectangle 80"/>
              <p:cNvSpPr>
                <a:spLocks noChangeArrowheads="1"/>
              </p:cNvSpPr>
              <p:nvPr/>
            </p:nvSpPr>
            <p:spPr bwMode="auto">
              <a:xfrm>
                <a:off x="3521" y="1751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2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3329" name="Rectangle 81"/>
              <p:cNvSpPr>
                <a:spLocks noChangeArrowheads="1"/>
              </p:cNvSpPr>
              <p:nvPr/>
            </p:nvSpPr>
            <p:spPr bwMode="auto">
              <a:xfrm>
                <a:off x="3591" y="1799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30" name="Rectangle 82"/>
              <p:cNvSpPr>
                <a:spLocks noChangeArrowheads="1"/>
              </p:cNvSpPr>
              <p:nvPr/>
            </p:nvSpPr>
            <p:spPr bwMode="auto">
              <a:xfrm>
                <a:off x="3935" y="1748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1" name="Rectangle 83"/>
              <p:cNvSpPr>
                <a:spLocks noChangeArrowheads="1"/>
              </p:cNvSpPr>
              <p:nvPr/>
            </p:nvSpPr>
            <p:spPr bwMode="auto">
              <a:xfrm>
                <a:off x="5609" y="1748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2" name="Rectangle 84"/>
              <p:cNvSpPr>
                <a:spLocks noChangeArrowheads="1"/>
              </p:cNvSpPr>
              <p:nvPr/>
            </p:nvSpPr>
            <p:spPr bwMode="auto">
              <a:xfrm>
                <a:off x="3935" y="1908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3" name="Rectangle 85"/>
              <p:cNvSpPr>
                <a:spLocks noChangeArrowheads="1"/>
              </p:cNvSpPr>
              <p:nvPr/>
            </p:nvSpPr>
            <p:spPr bwMode="auto">
              <a:xfrm>
                <a:off x="3979" y="1748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4" name="Rectangle 86"/>
              <p:cNvSpPr>
                <a:spLocks noChangeArrowheads="1"/>
              </p:cNvSpPr>
              <p:nvPr/>
            </p:nvSpPr>
            <p:spPr bwMode="auto">
              <a:xfrm>
                <a:off x="3979" y="1751"/>
                <a:ext cx="1406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Bread, Diaper, Beer, Eggs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53335" name="Rectangle 87"/>
              <p:cNvSpPr>
                <a:spLocks noChangeArrowheads="1"/>
              </p:cNvSpPr>
              <p:nvPr/>
            </p:nvSpPr>
            <p:spPr bwMode="auto">
              <a:xfrm>
                <a:off x="5527" y="1801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36" name="Rectangle 88"/>
              <p:cNvSpPr>
                <a:spLocks noChangeArrowheads="1"/>
              </p:cNvSpPr>
              <p:nvPr/>
            </p:nvSpPr>
            <p:spPr bwMode="auto">
              <a:xfrm>
                <a:off x="3468" y="1742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7" name="Line 89"/>
              <p:cNvSpPr>
                <a:spLocks noChangeShapeType="1"/>
              </p:cNvSpPr>
              <p:nvPr/>
            </p:nvSpPr>
            <p:spPr bwMode="auto">
              <a:xfrm>
                <a:off x="3468" y="17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8" name="Rectangle 90"/>
              <p:cNvSpPr>
                <a:spLocks noChangeArrowheads="1"/>
              </p:cNvSpPr>
              <p:nvPr/>
            </p:nvSpPr>
            <p:spPr bwMode="auto">
              <a:xfrm>
                <a:off x="3480" y="1742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9" name="Line 91"/>
              <p:cNvSpPr>
                <a:spLocks noChangeShapeType="1"/>
              </p:cNvSpPr>
              <p:nvPr/>
            </p:nvSpPr>
            <p:spPr bwMode="auto">
              <a:xfrm>
                <a:off x="3480" y="1742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0" name="Rectangle 92"/>
              <p:cNvSpPr>
                <a:spLocks noChangeArrowheads="1"/>
              </p:cNvSpPr>
              <p:nvPr/>
            </p:nvSpPr>
            <p:spPr bwMode="auto">
              <a:xfrm>
                <a:off x="3929" y="1742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1" name="Line 93"/>
              <p:cNvSpPr>
                <a:spLocks noChangeShapeType="1"/>
              </p:cNvSpPr>
              <p:nvPr/>
            </p:nvSpPr>
            <p:spPr bwMode="auto">
              <a:xfrm>
                <a:off x="3929" y="1742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2" name="Line 94"/>
              <p:cNvSpPr>
                <a:spLocks noChangeShapeType="1"/>
              </p:cNvSpPr>
              <p:nvPr/>
            </p:nvSpPr>
            <p:spPr bwMode="auto">
              <a:xfrm>
                <a:off x="3929" y="1742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3" name="Rectangle 95"/>
              <p:cNvSpPr>
                <a:spLocks noChangeArrowheads="1"/>
              </p:cNvSpPr>
              <p:nvPr/>
            </p:nvSpPr>
            <p:spPr bwMode="auto">
              <a:xfrm>
                <a:off x="3935" y="1742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4" name="Line 96"/>
              <p:cNvSpPr>
                <a:spLocks noChangeShapeType="1"/>
              </p:cNvSpPr>
              <p:nvPr/>
            </p:nvSpPr>
            <p:spPr bwMode="auto">
              <a:xfrm>
                <a:off x="3935" y="1742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5" name="Rectangle 97"/>
              <p:cNvSpPr>
                <a:spLocks noChangeArrowheads="1"/>
              </p:cNvSpPr>
              <p:nvPr/>
            </p:nvSpPr>
            <p:spPr bwMode="auto">
              <a:xfrm>
                <a:off x="5650" y="1742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6" name="Line 98"/>
              <p:cNvSpPr>
                <a:spLocks noChangeShapeType="1"/>
              </p:cNvSpPr>
              <p:nvPr/>
            </p:nvSpPr>
            <p:spPr bwMode="auto">
              <a:xfrm>
                <a:off x="5650" y="1742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7" name="Rectangle 99"/>
              <p:cNvSpPr>
                <a:spLocks noChangeArrowheads="1"/>
              </p:cNvSpPr>
              <p:nvPr/>
            </p:nvSpPr>
            <p:spPr bwMode="auto">
              <a:xfrm>
                <a:off x="3468" y="1748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8" name="Line 100"/>
              <p:cNvSpPr>
                <a:spLocks noChangeShapeType="1"/>
              </p:cNvSpPr>
              <p:nvPr/>
            </p:nvSpPr>
            <p:spPr bwMode="auto">
              <a:xfrm>
                <a:off x="3468" y="1748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9" name="Rectangle 101"/>
              <p:cNvSpPr>
                <a:spLocks noChangeArrowheads="1"/>
              </p:cNvSpPr>
              <p:nvPr/>
            </p:nvSpPr>
            <p:spPr bwMode="auto">
              <a:xfrm>
                <a:off x="3929" y="1748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0" name="Line 102"/>
              <p:cNvSpPr>
                <a:spLocks noChangeShapeType="1"/>
              </p:cNvSpPr>
              <p:nvPr/>
            </p:nvSpPr>
            <p:spPr bwMode="auto">
              <a:xfrm>
                <a:off x="3929" y="1748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1" name="Rectangle 103"/>
              <p:cNvSpPr>
                <a:spLocks noChangeArrowheads="1"/>
              </p:cNvSpPr>
              <p:nvPr/>
            </p:nvSpPr>
            <p:spPr bwMode="auto">
              <a:xfrm>
                <a:off x="5650" y="1748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2" name="Line 104"/>
              <p:cNvSpPr>
                <a:spLocks noChangeShapeType="1"/>
              </p:cNvSpPr>
              <p:nvPr/>
            </p:nvSpPr>
            <p:spPr bwMode="auto">
              <a:xfrm>
                <a:off x="5650" y="1748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3" name="Rectangle 105"/>
              <p:cNvSpPr>
                <a:spLocks noChangeArrowheads="1"/>
              </p:cNvSpPr>
              <p:nvPr/>
            </p:nvSpPr>
            <p:spPr bwMode="auto">
              <a:xfrm>
                <a:off x="3480" y="1956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4" name="Rectangle 106"/>
              <p:cNvSpPr>
                <a:spLocks noChangeArrowheads="1"/>
              </p:cNvSpPr>
              <p:nvPr/>
            </p:nvSpPr>
            <p:spPr bwMode="auto">
              <a:xfrm>
                <a:off x="3885" y="1956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5" name="Rectangle 107"/>
              <p:cNvSpPr>
                <a:spLocks noChangeArrowheads="1"/>
              </p:cNvSpPr>
              <p:nvPr/>
            </p:nvSpPr>
            <p:spPr bwMode="auto">
              <a:xfrm>
                <a:off x="3480" y="2116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6" name="Rectangle 108"/>
              <p:cNvSpPr>
                <a:spLocks noChangeArrowheads="1"/>
              </p:cNvSpPr>
              <p:nvPr/>
            </p:nvSpPr>
            <p:spPr bwMode="auto">
              <a:xfrm>
                <a:off x="3521" y="1956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7" name="Rectangle 109"/>
              <p:cNvSpPr>
                <a:spLocks noChangeArrowheads="1"/>
              </p:cNvSpPr>
              <p:nvPr/>
            </p:nvSpPr>
            <p:spPr bwMode="auto">
              <a:xfrm>
                <a:off x="3521" y="1959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3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3358" name="Rectangle 110"/>
              <p:cNvSpPr>
                <a:spLocks noChangeArrowheads="1"/>
              </p:cNvSpPr>
              <p:nvPr/>
            </p:nvSpPr>
            <p:spPr bwMode="auto">
              <a:xfrm>
                <a:off x="3591" y="2007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59" name="Rectangle 111"/>
              <p:cNvSpPr>
                <a:spLocks noChangeArrowheads="1"/>
              </p:cNvSpPr>
              <p:nvPr/>
            </p:nvSpPr>
            <p:spPr bwMode="auto">
              <a:xfrm>
                <a:off x="3935" y="1956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0" name="Rectangle 112"/>
              <p:cNvSpPr>
                <a:spLocks noChangeArrowheads="1"/>
              </p:cNvSpPr>
              <p:nvPr/>
            </p:nvSpPr>
            <p:spPr bwMode="auto">
              <a:xfrm>
                <a:off x="5609" y="1956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1" name="Rectangle 113"/>
              <p:cNvSpPr>
                <a:spLocks noChangeArrowheads="1"/>
              </p:cNvSpPr>
              <p:nvPr/>
            </p:nvSpPr>
            <p:spPr bwMode="auto">
              <a:xfrm>
                <a:off x="3935" y="2116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2" name="Rectangle 114"/>
              <p:cNvSpPr>
                <a:spLocks noChangeArrowheads="1"/>
              </p:cNvSpPr>
              <p:nvPr/>
            </p:nvSpPr>
            <p:spPr bwMode="auto">
              <a:xfrm>
                <a:off x="3979" y="1956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3" name="Rectangle 115"/>
              <p:cNvSpPr>
                <a:spLocks noChangeArrowheads="1"/>
              </p:cNvSpPr>
              <p:nvPr/>
            </p:nvSpPr>
            <p:spPr bwMode="auto">
              <a:xfrm>
                <a:off x="3979" y="1959"/>
                <a:ext cx="1382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80"/>
                    </a:solidFill>
                  </a:rPr>
                  <a:t>Milk</a:t>
                </a:r>
                <a:r>
                  <a:rPr lang="en-US" sz="1700" b="1">
                    <a:solidFill>
                      <a:srgbClr val="000080"/>
                    </a:solidFill>
                  </a:rPr>
                  <a:t>, Diaper, </a:t>
                </a:r>
                <a:r>
                  <a:rPr lang="en-US" sz="1700" b="1" dirty="0">
                    <a:solidFill>
                      <a:srgbClr val="000080"/>
                    </a:solidFill>
                  </a:rPr>
                  <a:t>Beer, Coke 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53364" name="Rectangle 116"/>
              <p:cNvSpPr>
                <a:spLocks noChangeArrowheads="1"/>
              </p:cNvSpPr>
              <p:nvPr/>
            </p:nvSpPr>
            <p:spPr bwMode="auto">
              <a:xfrm>
                <a:off x="5507" y="2009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65" name="Rectangle 117"/>
              <p:cNvSpPr>
                <a:spLocks noChangeArrowheads="1"/>
              </p:cNvSpPr>
              <p:nvPr/>
            </p:nvSpPr>
            <p:spPr bwMode="auto">
              <a:xfrm>
                <a:off x="3468" y="1950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6" name="Line 118"/>
              <p:cNvSpPr>
                <a:spLocks noChangeShapeType="1"/>
              </p:cNvSpPr>
              <p:nvPr/>
            </p:nvSpPr>
            <p:spPr bwMode="auto">
              <a:xfrm>
                <a:off x="3468" y="19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7" name="Rectangle 119"/>
              <p:cNvSpPr>
                <a:spLocks noChangeArrowheads="1"/>
              </p:cNvSpPr>
              <p:nvPr/>
            </p:nvSpPr>
            <p:spPr bwMode="auto">
              <a:xfrm>
                <a:off x="3480" y="1950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8" name="Line 120"/>
              <p:cNvSpPr>
                <a:spLocks noChangeShapeType="1"/>
              </p:cNvSpPr>
              <p:nvPr/>
            </p:nvSpPr>
            <p:spPr bwMode="auto">
              <a:xfrm>
                <a:off x="3480" y="1950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9" name="Rectangle 121"/>
              <p:cNvSpPr>
                <a:spLocks noChangeArrowheads="1"/>
              </p:cNvSpPr>
              <p:nvPr/>
            </p:nvSpPr>
            <p:spPr bwMode="auto">
              <a:xfrm>
                <a:off x="3929" y="1950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0" name="Line 122"/>
              <p:cNvSpPr>
                <a:spLocks noChangeShapeType="1"/>
              </p:cNvSpPr>
              <p:nvPr/>
            </p:nvSpPr>
            <p:spPr bwMode="auto">
              <a:xfrm>
                <a:off x="3929" y="1950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1" name="Line 123"/>
              <p:cNvSpPr>
                <a:spLocks noChangeShapeType="1"/>
              </p:cNvSpPr>
              <p:nvPr/>
            </p:nvSpPr>
            <p:spPr bwMode="auto">
              <a:xfrm>
                <a:off x="3929" y="1950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2" name="Rectangle 124"/>
              <p:cNvSpPr>
                <a:spLocks noChangeArrowheads="1"/>
              </p:cNvSpPr>
              <p:nvPr/>
            </p:nvSpPr>
            <p:spPr bwMode="auto">
              <a:xfrm>
                <a:off x="3935" y="1950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3" name="Line 125"/>
              <p:cNvSpPr>
                <a:spLocks noChangeShapeType="1"/>
              </p:cNvSpPr>
              <p:nvPr/>
            </p:nvSpPr>
            <p:spPr bwMode="auto">
              <a:xfrm>
                <a:off x="3935" y="1950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4" name="Rectangle 126"/>
              <p:cNvSpPr>
                <a:spLocks noChangeArrowheads="1"/>
              </p:cNvSpPr>
              <p:nvPr/>
            </p:nvSpPr>
            <p:spPr bwMode="auto">
              <a:xfrm>
                <a:off x="5650" y="1950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5" name="Line 127"/>
              <p:cNvSpPr>
                <a:spLocks noChangeShapeType="1"/>
              </p:cNvSpPr>
              <p:nvPr/>
            </p:nvSpPr>
            <p:spPr bwMode="auto">
              <a:xfrm>
                <a:off x="5650" y="1950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6" name="Rectangle 128"/>
              <p:cNvSpPr>
                <a:spLocks noChangeArrowheads="1"/>
              </p:cNvSpPr>
              <p:nvPr/>
            </p:nvSpPr>
            <p:spPr bwMode="auto">
              <a:xfrm>
                <a:off x="3468" y="1956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7" name="Line 129"/>
              <p:cNvSpPr>
                <a:spLocks noChangeShapeType="1"/>
              </p:cNvSpPr>
              <p:nvPr/>
            </p:nvSpPr>
            <p:spPr bwMode="auto">
              <a:xfrm>
                <a:off x="3468" y="1956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8" name="Rectangle 130"/>
              <p:cNvSpPr>
                <a:spLocks noChangeArrowheads="1"/>
              </p:cNvSpPr>
              <p:nvPr/>
            </p:nvSpPr>
            <p:spPr bwMode="auto">
              <a:xfrm>
                <a:off x="3929" y="1956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9" name="Line 131"/>
              <p:cNvSpPr>
                <a:spLocks noChangeShapeType="1"/>
              </p:cNvSpPr>
              <p:nvPr/>
            </p:nvSpPr>
            <p:spPr bwMode="auto">
              <a:xfrm>
                <a:off x="3929" y="1956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0" name="Rectangle 132"/>
              <p:cNvSpPr>
                <a:spLocks noChangeArrowheads="1"/>
              </p:cNvSpPr>
              <p:nvPr/>
            </p:nvSpPr>
            <p:spPr bwMode="auto">
              <a:xfrm>
                <a:off x="5650" y="1956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1" name="Line 133"/>
              <p:cNvSpPr>
                <a:spLocks noChangeShapeType="1"/>
              </p:cNvSpPr>
              <p:nvPr/>
            </p:nvSpPr>
            <p:spPr bwMode="auto">
              <a:xfrm>
                <a:off x="5650" y="1956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2" name="Rectangle 134"/>
              <p:cNvSpPr>
                <a:spLocks noChangeArrowheads="1"/>
              </p:cNvSpPr>
              <p:nvPr/>
            </p:nvSpPr>
            <p:spPr bwMode="auto">
              <a:xfrm>
                <a:off x="3480" y="2164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3" name="Rectangle 135"/>
              <p:cNvSpPr>
                <a:spLocks noChangeArrowheads="1"/>
              </p:cNvSpPr>
              <p:nvPr/>
            </p:nvSpPr>
            <p:spPr bwMode="auto">
              <a:xfrm>
                <a:off x="3885" y="2164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4" name="Rectangle 136"/>
              <p:cNvSpPr>
                <a:spLocks noChangeArrowheads="1"/>
              </p:cNvSpPr>
              <p:nvPr/>
            </p:nvSpPr>
            <p:spPr bwMode="auto">
              <a:xfrm>
                <a:off x="3480" y="2324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5" name="Rectangle 137"/>
              <p:cNvSpPr>
                <a:spLocks noChangeArrowheads="1"/>
              </p:cNvSpPr>
              <p:nvPr/>
            </p:nvSpPr>
            <p:spPr bwMode="auto">
              <a:xfrm>
                <a:off x="3521" y="2164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6" name="Rectangle 138"/>
              <p:cNvSpPr>
                <a:spLocks noChangeArrowheads="1"/>
              </p:cNvSpPr>
              <p:nvPr/>
            </p:nvSpPr>
            <p:spPr bwMode="auto">
              <a:xfrm>
                <a:off x="3521" y="2167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4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3387" name="Rectangle 139"/>
              <p:cNvSpPr>
                <a:spLocks noChangeArrowheads="1"/>
              </p:cNvSpPr>
              <p:nvPr/>
            </p:nvSpPr>
            <p:spPr bwMode="auto">
              <a:xfrm>
                <a:off x="3591" y="2215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88" name="Rectangle 140"/>
              <p:cNvSpPr>
                <a:spLocks noChangeArrowheads="1"/>
              </p:cNvSpPr>
              <p:nvPr/>
            </p:nvSpPr>
            <p:spPr bwMode="auto">
              <a:xfrm>
                <a:off x="3935" y="2164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9" name="Rectangle 141"/>
              <p:cNvSpPr>
                <a:spLocks noChangeArrowheads="1"/>
              </p:cNvSpPr>
              <p:nvPr/>
            </p:nvSpPr>
            <p:spPr bwMode="auto">
              <a:xfrm>
                <a:off x="5609" y="2164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0" name="Rectangle 142"/>
              <p:cNvSpPr>
                <a:spLocks noChangeArrowheads="1"/>
              </p:cNvSpPr>
              <p:nvPr/>
            </p:nvSpPr>
            <p:spPr bwMode="auto">
              <a:xfrm>
                <a:off x="3935" y="2324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1" name="Rectangle 143"/>
              <p:cNvSpPr>
                <a:spLocks noChangeArrowheads="1"/>
              </p:cNvSpPr>
              <p:nvPr/>
            </p:nvSpPr>
            <p:spPr bwMode="auto">
              <a:xfrm>
                <a:off x="3979" y="2164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2" name="Rectangle 144"/>
              <p:cNvSpPr>
                <a:spLocks noChangeArrowheads="1"/>
              </p:cNvSpPr>
              <p:nvPr/>
            </p:nvSpPr>
            <p:spPr bwMode="auto">
              <a:xfrm>
                <a:off x="3979" y="2167"/>
                <a:ext cx="144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FF0000"/>
                    </a:solidFill>
                  </a:rPr>
                  <a:t>Bread, Milk </a:t>
                </a:r>
                <a:r>
                  <a:rPr lang="en-US" sz="1700" b="1" dirty="0">
                    <a:solidFill>
                      <a:srgbClr val="000080"/>
                    </a:solidFill>
                  </a:rPr>
                  <a:t>, Beer</a:t>
                </a:r>
                <a:r>
                  <a:rPr lang="en-US" sz="1700" b="1">
                    <a:solidFill>
                      <a:srgbClr val="000080"/>
                    </a:solidFill>
                  </a:rPr>
                  <a:t>,</a:t>
                </a:r>
                <a:r>
                  <a:rPr lang="en-US" sz="1700" b="1">
                    <a:solidFill>
                      <a:srgbClr val="FF0000"/>
                    </a:solidFill>
                  </a:rPr>
                  <a:t> Diaper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53393" name="Rectangle 145"/>
              <p:cNvSpPr>
                <a:spLocks noChangeArrowheads="1"/>
              </p:cNvSpPr>
              <p:nvPr/>
            </p:nvSpPr>
            <p:spPr bwMode="auto">
              <a:xfrm>
                <a:off x="5527" y="2217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394" name="Rectangle 146"/>
              <p:cNvSpPr>
                <a:spLocks noChangeArrowheads="1"/>
              </p:cNvSpPr>
              <p:nvPr/>
            </p:nvSpPr>
            <p:spPr bwMode="auto">
              <a:xfrm>
                <a:off x="3468" y="2158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5" name="Line 147"/>
              <p:cNvSpPr>
                <a:spLocks noChangeShapeType="1"/>
              </p:cNvSpPr>
              <p:nvPr/>
            </p:nvSpPr>
            <p:spPr bwMode="auto">
              <a:xfrm>
                <a:off x="3468" y="215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6" name="Rectangle 148"/>
              <p:cNvSpPr>
                <a:spLocks noChangeArrowheads="1"/>
              </p:cNvSpPr>
              <p:nvPr/>
            </p:nvSpPr>
            <p:spPr bwMode="auto">
              <a:xfrm>
                <a:off x="3480" y="2158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7" name="Line 149"/>
              <p:cNvSpPr>
                <a:spLocks noChangeShapeType="1"/>
              </p:cNvSpPr>
              <p:nvPr/>
            </p:nvSpPr>
            <p:spPr bwMode="auto">
              <a:xfrm>
                <a:off x="3480" y="2158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8" name="Rectangle 150"/>
              <p:cNvSpPr>
                <a:spLocks noChangeArrowheads="1"/>
              </p:cNvSpPr>
              <p:nvPr/>
            </p:nvSpPr>
            <p:spPr bwMode="auto">
              <a:xfrm>
                <a:off x="3929" y="2158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9" name="Line 151"/>
              <p:cNvSpPr>
                <a:spLocks noChangeShapeType="1"/>
              </p:cNvSpPr>
              <p:nvPr/>
            </p:nvSpPr>
            <p:spPr bwMode="auto">
              <a:xfrm>
                <a:off x="3929" y="21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0" name="Line 152"/>
              <p:cNvSpPr>
                <a:spLocks noChangeShapeType="1"/>
              </p:cNvSpPr>
              <p:nvPr/>
            </p:nvSpPr>
            <p:spPr bwMode="auto">
              <a:xfrm>
                <a:off x="3929" y="2158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1" name="Rectangle 153"/>
              <p:cNvSpPr>
                <a:spLocks noChangeArrowheads="1"/>
              </p:cNvSpPr>
              <p:nvPr/>
            </p:nvSpPr>
            <p:spPr bwMode="auto">
              <a:xfrm>
                <a:off x="3935" y="2158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2" name="Line 154"/>
              <p:cNvSpPr>
                <a:spLocks noChangeShapeType="1"/>
              </p:cNvSpPr>
              <p:nvPr/>
            </p:nvSpPr>
            <p:spPr bwMode="auto">
              <a:xfrm>
                <a:off x="3935" y="2158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3" name="Rectangle 155"/>
              <p:cNvSpPr>
                <a:spLocks noChangeArrowheads="1"/>
              </p:cNvSpPr>
              <p:nvPr/>
            </p:nvSpPr>
            <p:spPr bwMode="auto">
              <a:xfrm>
                <a:off x="5650" y="2158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4" name="Line 156"/>
              <p:cNvSpPr>
                <a:spLocks noChangeShapeType="1"/>
              </p:cNvSpPr>
              <p:nvPr/>
            </p:nvSpPr>
            <p:spPr bwMode="auto">
              <a:xfrm>
                <a:off x="5650" y="21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5" name="Rectangle 157"/>
              <p:cNvSpPr>
                <a:spLocks noChangeArrowheads="1"/>
              </p:cNvSpPr>
              <p:nvPr/>
            </p:nvSpPr>
            <p:spPr bwMode="auto">
              <a:xfrm>
                <a:off x="3468" y="2164"/>
                <a:ext cx="12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6" name="Line 158"/>
              <p:cNvSpPr>
                <a:spLocks noChangeShapeType="1"/>
              </p:cNvSpPr>
              <p:nvPr/>
            </p:nvSpPr>
            <p:spPr bwMode="auto">
              <a:xfrm>
                <a:off x="3468" y="2164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7" name="Rectangle 159"/>
              <p:cNvSpPr>
                <a:spLocks noChangeArrowheads="1"/>
              </p:cNvSpPr>
              <p:nvPr/>
            </p:nvSpPr>
            <p:spPr bwMode="auto">
              <a:xfrm>
                <a:off x="3929" y="2164"/>
                <a:ext cx="6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8" name="Line 160"/>
              <p:cNvSpPr>
                <a:spLocks noChangeShapeType="1"/>
              </p:cNvSpPr>
              <p:nvPr/>
            </p:nvSpPr>
            <p:spPr bwMode="auto">
              <a:xfrm>
                <a:off x="3929" y="2164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9" name="Rectangle 161"/>
              <p:cNvSpPr>
                <a:spLocks noChangeArrowheads="1"/>
              </p:cNvSpPr>
              <p:nvPr/>
            </p:nvSpPr>
            <p:spPr bwMode="auto">
              <a:xfrm>
                <a:off x="5650" y="2164"/>
                <a:ext cx="13" cy="2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0" name="Line 162"/>
              <p:cNvSpPr>
                <a:spLocks noChangeShapeType="1"/>
              </p:cNvSpPr>
              <p:nvPr/>
            </p:nvSpPr>
            <p:spPr bwMode="auto">
              <a:xfrm>
                <a:off x="5650" y="2164"/>
                <a:ext cx="1" cy="2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1" name="Rectangle 163"/>
              <p:cNvSpPr>
                <a:spLocks noChangeArrowheads="1"/>
              </p:cNvSpPr>
              <p:nvPr/>
            </p:nvSpPr>
            <p:spPr bwMode="auto">
              <a:xfrm>
                <a:off x="3480" y="2372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2" name="Rectangle 164"/>
              <p:cNvSpPr>
                <a:spLocks noChangeArrowheads="1"/>
              </p:cNvSpPr>
              <p:nvPr/>
            </p:nvSpPr>
            <p:spPr bwMode="auto">
              <a:xfrm>
                <a:off x="3885" y="2372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3" name="Rectangle 165"/>
              <p:cNvSpPr>
                <a:spLocks noChangeArrowheads="1"/>
              </p:cNvSpPr>
              <p:nvPr/>
            </p:nvSpPr>
            <p:spPr bwMode="auto">
              <a:xfrm>
                <a:off x="3480" y="2532"/>
                <a:ext cx="449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4" name="Rectangle 166"/>
              <p:cNvSpPr>
                <a:spLocks noChangeArrowheads="1"/>
              </p:cNvSpPr>
              <p:nvPr/>
            </p:nvSpPr>
            <p:spPr bwMode="auto">
              <a:xfrm>
                <a:off x="3521" y="2372"/>
                <a:ext cx="36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5" name="Rectangle 167"/>
              <p:cNvSpPr>
                <a:spLocks noChangeArrowheads="1"/>
              </p:cNvSpPr>
              <p:nvPr/>
            </p:nvSpPr>
            <p:spPr bwMode="auto">
              <a:xfrm>
                <a:off x="3521" y="2375"/>
                <a:ext cx="69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B050"/>
                    </a:solidFill>
                  </a:rPr>
                  <a:t>5</a:t>
                </a:r>
                <a:endParaRPr lang="en-US" sz="14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3416" name="Rectangle 168"/>
              <p:cNvSpPr>
                <a:spLocks noChangeArrowheads="1"/>
              </p:cNvSpPr>
              <p:nvPr/>
            </p:nvSpPr>
            <p:spPr bwMode="auto">
              <a:xfrm>
                <a:off x="3591" y="2423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b="1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417" name="Rectangle 169"/>
              <p:cNvSpPr>
                <a:spLocks noChangeArrowheads="1"/>
              </p:cNvSpPr>
              <p:nvPr/>
            </p:nvSpPr>
            <p:spPr bwMode="auto">
              <a:xfrm>
                <a:off x="3935" y="2372"/>
                <a:ext cx="44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8" name="Rectangle 170"/>
              <p:cNvSpPr>
                <a:spLocks noChangeArrowheads="1"/>
              </p:cNvSpPr>
              <p:nvPr/>
            </p:nvSpPr>
            <p:spPr bwMode="auto">
              <a:xfrm>
                <a:off x="5609" y="2372"/>
                <a:ext cx="41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9" name="Rectangle 171"/>
              <p:cNvSpPr>
                <a:spLocks noChangeArrowheads="1"/>
              </p:cNvSpPr>
              <p:nvPr/>
            </p:nvSpPr>
            <p:spPr bwMode="auto">
              <a:xfrm>
                <a:off x="3935" y="2532"/>
                <a:ext cx="1715" cy="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0" name="Rectangle 172"/>
              <p:cNvSpPr>
                <a:spLocks noChangeArrowheads="1"/>
              </p:cNvSpPr>
              <p:nvPr/>
            </p:nvSpPr>
            <p:spPr bwMode="auto">
              <a:xfrm>
                <a:off x="3979" y="2372"/>
                <a:ext cx="1630" cy="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1" name="Rectangle 173"/>
              <p:cNvSpPr>
                <a:spLocks noChangeArrowheads="1"/>
              </p:cNvSpPr>
              <p:nvPr/>
            </p:nvSpPr>
            <p:spPr bwMode="auto">
              <a:xfrm>
                <a:off x="3979" y="2375"/>
                <a:ext cx="1463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FF0000"/>
                    </a:solidFill>
                  </a:rPr>
                  <a:t>Bread, Milk</a:t>
                </a:r>
                <a:r>
                  <a:rPr lang="en-US" sz="1700" b="1">
                    <a:solidFill>
                      <a:srgbClr val="FF0000"/>
                    </a:solidFill>
                  </a:rPr>
                  <a:t>, Diaper</a:t>
                </a:r>
                <a:r>
                  <a:rPr lang="en-US" sz="1700" b="1">
                    <a:solidFill>
                      <a:srgbClr val="000080"/>
                    </a:solidFill>
                  </a:rPr>
                  <a:t>, </a:t>
                </a:r>
                <a:r>
                  <a:rPr lang="en-US" sz="1700" b="1" dirty="0">
                    <a:solidFill>
                      <a:srgbClr val="000080"/>
                    </a:solidFill>
                  </a:rPr>
                  <a:t>Coke 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53422" name="Rectangle 174"/>
              <p:cNvSpPr>
                <a:spLocks noChangeArrowheads="1"/>
              </p:cNvSpPr>
              <p:nvPr/>
            </p:nvSpPr>
            <p:spPr bwMode="auto">
              <a:xfrm>
                <a:off x="5593" y="2425"/>
                <a:ext cx="20" cy="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80"/>
                    </a:solidFill>
                  </a:rPr>
                  <a:t> </a:t>
                </a: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53423" name="Rectangle 175"/>
              <p:cNvSpPr>
                <a:spLocks noChangeArrowheads="1"/>
              </p:cNvSpPr>
              <p:nvPr/>
            </p:nvSpPr>
            <p:spPr bwMode="auto">
              <a:xfrm>
                <a:off x="3468" y="2366"/>
                <a:ext cx="12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4" name="Line 176"/>
              <p:cNvSpPr>
                <a:spLocks noChangeShapeType="1"/>
              </p:cNvSpPr>
              <p:nvPr/>
            </p:nvSpPr>
            <p:spPr bwMode="auto">
              <a:xfrm>
                <a:off x="3468" y="2366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5" name="Rectangle 177"/>
              <p:cNvSpPr>
                <a:spLocks noChangeArrowheads="1"/>
              </p:cNvSpPr>
              <p:nvPr/>
            </p:nvSpPr>
            <p:spPr bwMode="auto">
              <a:xfrm>
                <a:off x="3480" y="2366"/>
                <a:ext cx="449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6" name="Line 178"/>
              <p:cNvSpPr>
                <a:spLocks noChangeShapeType="1"/>
              </p:cNvSpPr>
              <p:nvPr/>
            </p:nvSpPr>
            <p:spPr bwMode="auto">
              <a:xfrm>
                <a:off x="3480" y="2366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7" name="Rectangle 179"/>
              <p:cNvSpPr>
                <a:spLocks noChangeArrowheads="1"/>
              </p:cNvSpPr>
              <p:nvPr/>
            </p:nvSpPr>
            <p:spPr bwMode="auto">
              <a:xfrm>
                <a:off x="3929" y="2366"/>
                <a:ext cx="6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8" name="Line 180"/>
              <p:cNvSpPr>
                <a:spLocks noChangeShapeType="1"/>
              </p:cNvSpPr>
              <p:nvPr/>
            </p:nvSpPr>
            <p:spPr bwMode="auto">
              <a:xfrm>
                <a:off x="3929" y="236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9" name="Line 181"/>
              <p:cNvSpPr>
                <a:spLocks noChangeShapeType="1"/>
              </p:cNvSpPr>
              <p:nvPr/>
            </p:nvSpPr>
            <p:spPr bwMode="auto">
              <a:xfrm>
                <a:off x="3929" y="2366"/>
                <a:ext cx="1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0" name="Rectangle 182"/>
              <p:cNvSpPr>
                <a:spLocks noChangeArrowheads="1"/>
              </p:cNvSpPr>
              <p:nvPr/>
            </p:nvSpPr>
            <p:spPr bwMode="auto">
              <a:xfrm>
                <a:off x="3935" y="2366"/>
                <a:ext cx="1715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1" name="Line 183"/>
              <p:cNvSpPr>
                <a:spLocks noChangeShapeType="1"/>
              </p:cNvSpPr>
              <p:nvPr/>
            </p:nvSpPr>
            <p:spPr bwMode="auto">
              <a:xfrm>
                <a:off x="3935" y="2366"/>
                <a:ext cx="17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2" name="Rectangle 184"/>
              <p:cNvSpPr>
                <a:spLocks noChangeArrowheads="1"/>
              </p:cNvSpPr>
              <p:nvPr/>
            </p:nvSpPr>
            <p:spPr bwMode="auto">
              <a:xfrm>
                <a:off x="5650" y="2366"/>
                <a:ext cx="13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3" name="Line 185"/>
              <p:cNvSpPr>
                <a:spLocks noChangeShapeType="1"/>
              </p:cNvSpPr>
              <p:nvPr/>
            </p:nvSpPr>
            <p:spPr bwMode="auto">
              <a:xfrm>
                <a:off x="5650" y="236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4" name="Rectangle 186"/>
              <p:cNvSpPr>
                <a:spLocks noChangeArrowheads="1"/>
              </p:cNvSpPr>
              <p:nvPr/>
            </p:nvSpPr>
            <p:spPr bwMode="auto">
              <a:xfrm>
                <a:off x="3468" y="2372"/>
                <a:ext cx="12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5" name="Line 187"/>
              <p:cNvSpPr>
                <a:spLocks noChangeShapeType="1"/>
              </p:cNvSpPr>
              <p:nvPr/>
            </p:nvSpPr>
            <p:spPr bwMode="auto">
              <a:xfrm>
                <a:off x="3468" y="2372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6" name="Rectangle 188"/>
              <p:cNvSpPr>
                <a:spLocks noChangeArrowheads="1"/>
              </p:cNvSpPr>
              <p:nvPr/>
            </p:nvSpPr>
            <p:spPr bwMode="auto">
              <a:xfrm>
                <a:off x="3468" y="2575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7" name="Line 189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8" name="Line 190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9" name="Rectangle 191"/>
              <p:cNvSpPr>
                <a:spLocks noChangeArrowheads="1"/>
              </p:cNvSpPr>
              <p:nvPr/>
            </p:nvSpPr>
            <p:spPr bwMode="auto">
              <a:xfrm>
                <a:off x="3468" y="2575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0" name="Line 192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1" name="Line 193"/>
              <p:cNvSpPr>
                <a:spLocks noChangeShapeType="1"/>
              </p:cNvSpPr>
              <p:nvPr/>
            </p:nvSpPr>
            <p:spPr bwMode="auto">
              <a:xfrm>
                <a:off x="3468" y="2575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2" name="Rectangle 194"/>
              <p:cNvSpPr>
                <a:spLocks noChangeArrowheads="1"/>
              </p:cNvSpPr>
              <p:nvPr/>
            </p:nvSpPr>
            <p:spPr bwMode="auto">
              <a:xfrm>
                <a:off x="3480" y="2575"/>
                <a:ext cx="44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3" name="Line 195"/>
              <p:cNvSpPr>
                <a:spLocks noChangeShapeType="1"/>
              </p:cNvSpPr>
              <p:nvPr/>
            </p:nvSpPr>
            <p:spPr bwMode="auto">
              <a:xfrm>
                <a:off x="3480" y="2575"/>
                <a:ext cx="4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4" name="Rectangle 196"/>
              <p:cNvSpPr>
                <a:spLocks noChangeArrowheads="1"/>
              </p:cNvSpPr>
              <p:nvPr/>
            </p:nvSpPr>
            <p:spPr bwMode="auto">
              <a:xfrm>
                <a:off x="3929" y="2372"/>
                <a:ext cx="6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5" name="Line 197"/>
              <p:cNvSpPr>
                <a:spLocks noChangeShapeType="1"/>
              </p:cNvSpPr>
              <p:nvPr/>
            </p:nvSpPr>
            <p:spPr bwMode="auto">
              <a:xfrm>
                <a:off x="3929" y="2372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6" name="Rectangle 198"/>
              <p:cNvSpPr>
                <a:spLocks noChangeArrowheads="1"/>
              </p:cNvSpPr>
              <p:nvPr/>
            </p:nvSpPr>
            <p:spPr bwMode="auto">
              <a:xfrm>
                <a:off x="3929" y="2575"/>
                <a:ext cx="12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7" name="Line 199"/>
              <p:cNvSpPr>
                <a:spLocks noChangeShapeType="1"/>
              </p:cNvSpPr>
              <p:nvPr/>
            </p:nvSpPr>
            <p:spPr bwMode="auto">
              <a:xfrm>
                <a:off x="3929" y="257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8" name="Line 200"/>
              <p:cNvSpPr>
                <a:spLocks noChangeShapeType="1"/>
              </p:cNvSpPr>
              <p:nvPr/>
            </p:nvSpPr>
            <p:spPr bwMode="auto">
              <a:xfrm>
                <a:off x="3929" y="2575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9" name="Rectangle 201"/>
              <p:cNvSpPr>
                <a:spLocks noChangeArrowheads="1"/>
              </p:cNvSpPr>
              <p:nvPr/>
            </p:nvSpPr>
            <p:spPr bwMode="auto">
              <a:xfrm>
                <a:off x="3941" y="2575"/>
                <a:ext cx="1709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50" name="Line 202"/>
              <p:cNvSpPr>
                <a:spLocks noChangeShapeType="1"/>
              </p:cNvSpPr>
              <p:nvPr/>
            </p:nvSpPr>
            <p:spPr bwMode="auto">
              <a:xfrm>
                <a:off x="3941" y="2575"/>
                <a:ext cx="17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51" name="Rectangle 203"/>
              <p:cNvSpPr>
                <a:spLocks noChangeArrowheads="1"/>
              </p:cNvSpPr>
              <p:nvPr/>
            </p:nvSpPr>
            <p:spPr bwMode="auto">
              <a:xfrm>
                <a:off x="5650" y="2372"/>
                <a:ext cx="13" cy="20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52" name="Line 204"/>
              <p:cNvSpPr>
                <a:spLocks noChangeShapeType="1"/>
              </p:cNvSpPr>
              <p:nvPr/>
            </p:nvSpPr>
            <p:spPr bwMode="auto">
              <a:xfrm>
                <a:off x="5650" y="2372"/>
                <a:ext cx="1" cy="20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53" name="Rectangle 205"/>
              <p:cNvSpPr>
                <a:spLocks noChangeArrowheads="1"/>
              </p:cNvSpPr>
              <p:nvPr/>
            </p:nvSpPr>
            <p:spPr bwMode="auto">
              <a:xfrm>
                <a:off x="5650" y="2575"/>
                <a:ext cx="13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54" name="Line 206"/>
              <p:cNvSpPr>
                <a:spLocks noChangeShapeType="1"/>
              </p:cNvSpPr>
              <p:nvPr/>
            </p:nvSpPr>
            <p:spPr bwMode="auto">
              <a:xfrm>
                <a:off x="5650" y="2575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455" name="Line 207"/>
            <p:cNvSpPr>
              <a:spLocks noChangeShapeType="1"/>
            </p:cNvSpPr>
            <p:nvPr/>
          </p:nvSpPr>
          <p:spPr bwMode="auto">
            <a:xfrm>
              <a:off x="5650" y="2575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56" name="Rectangle 208"/>
            <p:cNvSpPr>
              <a:spLocks noChangeArrowheads="1"/>
            </p:cNvSpPr>
            <p:nvPr/>
          </p:nvSpPr>
          <p:spPr bwMode="auto">
            <a:xfrm>
              <a:off x="5650" y="2575"/>
              <a:ext cx="13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57" name="Line 209"/>
            <p:cNvSpPr>
              <a:spLocks noChangeShapeType="1"/>
            </p:cNvSpPr>
            <p:nvPr/>
          </p:nvSpPr>
          <p:spPr bwMode="auto">
            <a:xfrm>
              <a:off x="5650" y="2575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58" name="Line 210"/>
            <p:cNvSpPr>
              <a:spLocks noChangeShapeType="1"/>
            </p:cNvSpPr>
            <p:nvPr/>
          </p:nvSpPr>
          <p:spPr bwMode="auto">
            <a:xfrm>
              <a:off x="5650" y="2575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59" name="Rectangle 211"/>
            <p:cNvSpPr>
              <a:spLocks noChangeArrowheads="1"/>
            </p:cNvSpPr>
            <p:nvPr/>
          </p:nvSpPr>
          <p:spPr bwMode="auto">
            <a:xfrm>
              <a:off x="3461" y="2589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 sz="1400" b="1"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17956</TotalTime>
  <Words>7493</Words>
  <Application>Microsoft Office PowerPoint</Application>
  <PresentationFormat>Widescreen</PresentationFormat>
  <Paragraphs>1321</Paragraphs>
  <Slides>79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79</vt:i4>
      </vt:variant>
    </vt:vector>
  </HeadingPairs>
  <TitlesOfParts>
    <vt:vector size="99" baseType="lpstr">
      <vt:lpstr>ＭＳ Ｐゴシック</vt:lpstr>
      <vt:lpstr>新細明體</vt:lpstr>
      <vt:lpstr>Arial</vt:lpstr>
      <vt:lpstr>Arial MT</vt:lpstr>
      <vt:lpstr>Calibri</vt:lpstr>
      <vt:lpstr>Calibri Light</vt:lpstr>
      <vt:lpstr>Cambria Math</vt:lpstr>
      <vt:lpstr>Carlito</vt:lpstr>
      <vt:lpstr>Courier New</vt:lpstr>
      <vt:lpstr>JetBrains Mono</vt:lpstr>
      <vt:lpstr>Symbol</vt:lpstr>
      <vt:lpstr>Times New Roman</vt:lpstr>
      <vt:lpstr>Wingdings</vt:lpstr>
      <vt:lpstr>Office Theme</vt:lpstr>
      <vt:lpstr>Document</vt:lpstr>
      <vt:lpstr>PBrush</vt:lpstr>
      <vt:lpstr>VISIO</vt:lpstr>
      <vt:lpstr>Equation</vt:lpstr>
      <vt:lpstr>Visio</vt:lpstr>
      <vt:lpstr>Worksheet</vt:lpstr>
      <vt:lpstr>Data Science Engineering Methods and Tools   Lecture 5</vt:lpstr>
      <vt:lpstr>Announcement </vt:lpstr>
      <vt:lpstr>Association Rules</vt:lpstr>
      <vt:lpstr>Association Rule Mining</vt:lpstr>
      <vt:lpstr>ARM vs Association Metrics</vt:lpstr>
      <vt:lpstr>PowerPoint Presentation</vt:lpstr>
      <vt:lpstr>Characteristics of Transactional Data</vt:lpstr>
      <vt:lpstr>Objective Function - Interestingness</vt:lpstr>
      <vt:lpstr>Interestingness Measures - Support</vt:lpstr>
      <vt:lpstr>Interestingness Measures - Confidence</vt:lpstr>
      <vt:lpstr>Misleading Interesting Measures</vt:lpstr>
      <vt:lpstr>Interestingness Measures - Lift</vt:lpstr>
      <vt:lpstr>Combination of Interestingness Measures</vt:lpstr>
      <vt:lpstr>Subjective vs Objective Measures</vt:lpstr>
      <vt:lpstr>Rule Mining - Problem Statement</vt:lpstr>
      <vt:lpstr>Finding Frequent Itemsets - Brute-force</vt:lpstr>
      <vt:lpstr>Candidate Itemset Generation- Brute-force</vt:lpstr>
      <vt:lpstr>Finding Frequent Itemsets - Optimization</vt:lpstr>
      <vt:lpstr>Reducing Number of Candidates</vt:lpstr>
      <vt:lpstr>Apply Apriori Principle</vt:lpstr>
      <vt:lpstr>Apriori Steps</vt:lpstr>
      <vt:lpstr>Apriori Example–Length 1</vt:lpstr>
      <vt:lpstr>Apriori Example–Length 2</vt:lpstr>
      <vt:lpstr>Apriori Example–Length 3</vt:lpstr>
      <vt:lpstr>Apriori Example – Final Results</vt:lpstr>
      <vt:lpstr>Frequent Itemset Mining - Challenges</vt:lpstr>
      <vt:lpstr>Compact Representation - Maximal Frequent Itemset</vt:lpstr>
      <vt:lpstr>Maximal Frequent Itemset - Example</vt:lpstr>
      <vt:lpstr>Closed Frequent Itemsets</vt:lpstr>
      <vt:lpstr>Closed Frequent Itemset - Example</vt:lpstr>
      <vt:lpstr> Eclat Algorithm</vt:lpstr>
      <vt:lpstr>Eclat Algorithm – Step 1</vt:lpstr>
      <vt:lpstr>Eclat Algorithm – Step 2</vt:lpstr>
      <vt:lpstr>Eclat Algorithm – Step 3</vt:lpstr>
      <vt:lpstr>Eclat Algorithm – Step 3</vt:lpstr>
      <vt:lpstr>Eclat Algorithm – Step 3</vt:lpstr>
      <vt:lpstr>Eclat Algorithm – Step 3</vt:lpstr>
      <vt:lpstr>Eclat-All Frequent Itemsets</vt:lpstr>
      <vt:lpstr>Eclat Advantages and Limitations</vt:lpstr>
      <vt:lpstr>Reducing Number of Comparisons</vt:lpstr>
      <vt:lpstr>FP-Tree Construction</vt:lpstr>
      <vt:lpstr>FP-Tree Construction</vt:lpstr>
      <vt:lpstr>FP-Tree Construction </vt:lpstr>
      <vt:lpstr>FP-Tree Construction</vt:lpstr>
      <vt:lpstr>Mining Frequent Pattern from Tree</vt:lpstr>
      <vt:lpstr>Frequent Patterns from FP-tree - Example</vt:lpstr>
      <vt:lpstr>Frequent Patterns from FP-tree - Example </vt:lpstr>
      <vt:lpstr>Frequent Patterns from FP-tree - Example </vt:lpstr>
      <vt:lpstr>Advantages of the FP-Growth</vt:lpstr>
      <vt:lpstr>PowerPoint Presentation</vt:lpstr>
      <vt:lpstr>Mining Association Rules</vt:lpstr>
      <vt:lpstr>Rule Generation</vt:lpstr>
      <vt:lpstr>Efficient Rule Generation</vt:lpstr>
      <vt:lpstr>Rule Generation - Pruning</vt:lpstr>
      <vt:lpstr>Avoid Redundancy in Rule Generation</vt:lpstr>
      <vt:lpstr>Thresholds of Interestingness Measures</vt:lpstr>
      <vt:lpstr>Association Rule Advantages &amp; Disadvantages </vt:lpstr>
      <vt:lpstr>Data Pre-processing for Association Rule</vt:lpstr>
      <vt:lpstr>Discretizing using Range Variables</vt:lpstr>
      <vt:lpstr>Tabular Data to Transactional Data</vt:lpstr>
      <vt:lpstr>Applications of Association Rules</vt:lpstr>
      <vt:lpstr>Applications of Association Rules - Example</vt:lpstr>
      <vt:lpstr>Data Visualization</vt:lpstr>
      <vt:lpstr>Visual Communication</vt:lpstr>
      <vt:lpstr>Visual Variables</vt:lpstr>
      <vt:lpstr>Visualizing Relationships in Data</vt:lpstr>
      <vt:lpstr>Visual Design - Graphical  Integrity</vt:lpstr>
      <vt:lpstr>Visual Design – Answer Question</vt:lpstr>
      <vt:lpstr>Data Visualization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</vt:lpstr>
      <vt:lpstr>Distribution</vt:lpstr>
      <vt:lpstr>PowerPoint Presentation</vt:lpstr>
      <vt:lpstr>Many Other Visualizations</vt:lpstr>
      <vt:lpstr>Assignment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405</cp:revision>
  <dcterms:created xsi:type="dcterms:W3CDTF">2023-12-26T07:54:20Z</dcterms:created>
  <dcterms:modified xsi:type="dcterms:W3CDTF">2025-10-01T09:13:39Z</dcterms:modified>
</cp:coreProperties>
</file>